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9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38" r:id="rId1"/>
    <p:sldMasterId id="2147483839" r:id="rId2"/>
    <p:sldMasterId id="2147483841" r:id="rId3"/>
    <p:sldMasterId id="2147483842" r:id="rId4"/>
    <p:sldMasterId id="2147483844" r:id="rId5"/>
    <p:sldMasterId id="2147483845" r:id="rId6"/>
    <p:sldMasterId id="2147483846" r:id="rId7"/>
    <p:sldMasterId id="2147483847" r:id="rId8"/>
    <p:sldMasterId id="2147483865" r:id="rId9"/>
    <p:sldMasterId id="2147483881" r:id="rId10"/>
  </p:sldMasterIdLst>
  <p:notesMasterIdLst>
    <p:notesMasterId r:id="rId44"/>
  </p:notesMasterIdLst>
  <p:sldIdLst>
    <p:sldId id="256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304" r:id="rId28"/>
    <p:sldId id="305" r:id="rId29"/>
    <p:sldId id="306" r:id="rId30"/>
    <p:sldId id="307" r:id="rId31"/>
    <p:sldId id="309" r:id="rId32"/>
    <p:sldId id="310" r:id="rId33"/>
    <p:sldId id="311" r:id="rId34"/>
    <p:sldId id="298" r:id="rId35"/>
    <p:sldId id="300" r:id="rId36"/>
    <p:sldId id="302" r:id="rId37"/>
    <p:sldId id="281" r:id="rId38"/>
    <p:sldId id="282" r:id="rId39"/>
    <p:sldId id="303" r:id="rId40"/>
    <p:sldId id="312" r:id="rId41"/>
    <p:sldId id="285" r:id="rId42"/>
    <p:sldId id="313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5FFFFB-D0D9-4B02-9F99-4569B2949863}">
  <a:tblStyle styleId="{085FFFFB-D0D9-4B02-9F99-4569B2949863}" styleName="Table_0"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04D8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1333D1E-25ED-4845-B735-0B224A2AAB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D9BA3C-A30C-4983-AD78-1E10827A307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76"/>
  </p:normalViewPr>
  <p:slideViewPr>
    <p:cSldViewPr snapToGrid="0">
      <p:cViewPr varScale="1">
        <p:scale>
          <a:sx n="94" d="100"/>
          <a:sy n="94" d="100"/>
        </p:scale>
        <p:origin x="208" y="9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037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874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f2fde4c5ae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f2fde4c5ae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00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f49d7a7464_0_19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gf49d7a7464_0_1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324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f2fde4c5a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f2fde4c5a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103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f2fde4c5a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f2fde4c5ae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6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f2fde4c5ae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f2fde4c5ae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22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f49d7a7464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f49d7a7464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9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f49d7a746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f49d7a746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20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efc77fb50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efc77fb50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363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0972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1219200" y="2475309"/>
            <a:ext cx="9753600" cy="20252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31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f49d7a7464_0_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f49d7a7464_0_2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31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1219200" y="2475309"/>
            <a:ext cx="9753600" cy="20252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21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>
            <a:spLocks noGrp="1"/>
          </p:cNvSpPr>
          <p:nvPr>
            <p:ph type="body" idx="1"/>
          </p:nvPr>
        </p:nvSpPr>
        <p:spPr>
          <a:xfrm>
            <a:off x="1219200" y="2475309"/>
            <a:ext cx="9753600" cy="20252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558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f49d7a7464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f49d7a7464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55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f49d7a7464_0_1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f49d7a7464_0_1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47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f49d7a7464_0_1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f49d7a7464_0_1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34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f49d7a746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f49d7a7464_0_139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gf49d7a7464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742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f49d7a74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f49d7a7464_0_148:notes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f49d7a7464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013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f49d7a7464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gf49d7a7464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8686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f49d7a7464_0_4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gf49d7a7464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541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f49d7a7464_0_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gf49d7a7464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71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8f328c378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f8f328c378_1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法規很重要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133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8f328c378_1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f8f328c378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2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f8f328c378_1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gf8f328c378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59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efba20f8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None/>
            </a:pPr>
            <a:endParaRPr/>
          </a:p>
        </p:txBody>
      </p:sp>
      <p:sp>
        <p:nvSpPr>
          <p:cNvPr id="946" name="Google Shape;946;gefba20f8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112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f2fde4c5ae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f2fde4c5ae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0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f2fde4c5a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f2fde4c5a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205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2fde4c5a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2fde4c5a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34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7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7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68" name="Google Shape;768;p17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69" name="Google Shape;769;p17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7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7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17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76" name="Google Shape;776;p17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17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2" name="Google Shape;782;p1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75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175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8" name="Google Shape;788;p1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7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1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>
  <p:cSld name="大標題與項目符號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76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6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p176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 Alt">
  <p:cSld name="Title - Center Al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77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5500"/>
              <a:buFont typeface="Poppins"/>
              <a:buNone/>
              <a:defRPr sz="55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177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78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178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80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Poppins"/>
              <a:buNone/>
              <a:defRPr sz="55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80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l" rtl="0">
              <a:spcBef>
                <a:spcPts val="0"/>
              </a:spcBef>
              <a:buNone/>
              <a:defRPr sz="700" b="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>
  <p:cSld name="大標題與項目符號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81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181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11" name="Google Shape;811;p181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 Alt">
  <p:cSld name="Title - Center Al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82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5500"/>
              <a:buFont typeface="Poppins"/>
              <a:buNone/>
              <a:defRPr sz="55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82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83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83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84"/>
          <p:cNvSpPr txBox="1">
            <a:spLocks noGrp="1"/>
          </p:cNvSpPr>
          <p:nvPr>
            <p:ph type="title"/>
          </p:nvPr>
        </p:nvSpPr>
        <p:spPr>
          <a:xfrm>
            <a:off x="628649" y="848321"/>
            <a:ext cx="78867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84"/>
          <p:cNvSpPr txBox="1">
            <a:spLocks noGrp="1"/>
          </p:cNvSpPr>
          <p:nvPr>
            <p:ph type="body" idx="1"/>
          </p:nvPr>
        </p:nvSpPr>
        <p:spPr>
          <a:xfrm>
            <a:off x="628649" y="1669852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184"/>
          <p:cNvSpPr txBox="1">
            <a:spLocks noGrp="1"/>
          </p:cNvSpPr>
          <p:nvPr>
            <p:ph type="sldNum" idx="12"/>
          </p:nvPr>
        </p:nvSpPr>
        <p:spPr>
          <a:xfrm>
            <a:off x="8315249" y="4219223"/>
            <a:ext cx="2001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8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»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p18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6" name="Google Shape;826;p185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7" name="Google Shape;827;p185"/>
          <p:cNvSpPr txBox="1">
            <a:spLocks noGrp="1"/>
          </p:cNvSpPr>
          <p:nvPr>
            <p:ph type="sldNum" idx="12"/>
          </p:nvPr>
        </p:nvSpPr>
        <p:spPr>
          <a:xfrm>
            <a:off x="6553201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spcBef>
                <a:spcPts val="0"/>
              </a:spcBef>
              <a:buClr>
                <a:schemeClr val="dk1"/>
              </a:buClr>
              <a:buSzPts val="800"/>
              <a:buFont typeface="Helvetica Neue Light"/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86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186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31" name="Google Shape;831;p186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>
  <p:cSld name="照片 - 水平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87"/>
          <p:cNvSpPr>
            <a:spLocks noGrp="1"/>
          </p:cNvSpPr>
          <p:nvPr>
            <p:ph type="pic" idx="2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Google Shape;834;p187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187"/>
          <p:cNvSpPr txBox="1">
            <a:spLocks noGrp="1"/>
          </p:cNvSpPr>
          <p:nvPr>
            <p:ph type="body" idx="1"/>
          </p:nvPr>
        </p:nvSpPr>
        <p:spPr>
          <a:xfrm>
            <a:off x="892969" y="429964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187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88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88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9"/>
          <p:cNvSpPr>
            <a:spLocks noGrp="1"/>
          </p:cNvSpPr>
          <p:nvPr>
            <p:ph type="pic" idx="2"/>
          </p:nvPr>
        </p:nvSpPr>
        <p:spPr>
          <a:xfrm>
            <a:off x="4723804" y="334863"/>
            <a:ext cx="3750600" cy="4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842" name="Google Shape;842;p189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189"/>
          <p:cNvSpPr txBox="1">
            <a:spLocks noGrp="1"/>
          </p:cNvSpPr>
          <p:nvPr>
            <p:ph type="body" idx="1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189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、項目符號與照片">
  <p:cSld name="大標題、項目符號與照片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90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30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Google Shape;847;p190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190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37506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•"/>
              <a:defRPr sz="1500"/>
            </a:lvl1pPr>
            <a:lvl2pPr marL="914400" lvl="1" indent="-3619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•"/>
              <a:defRPr sz="1500"/>
            </a:lvl2pPr>
            <a:lvl3pPr marL="1371600" lvl="2" indent="-3619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•"/>
              <a:defRPr sz="1500"/>
            </a:lvl3pPr>
            <a:lvl4pPr marL="1828800" lvl="3" indent="-3619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•"/>
              <a:defRPr sz="1500"/>
            </a:lvl4pPr>
            <a:lvl5pPr marL="2286000" lvl="4" indent="-36195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Char char="•"/>
              <a:defRPr sz="1500"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49" name="Google Shape;849;p190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211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l" rtl="0">
              <a:spcBef>
                <a:spcPts val="0"/>
              </a:spcBef>
              <a:buNone/>
              <a:defRPr sz="8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91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52" name="Google Shape;852;p191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rm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92"/>
          <p:cNvSpPr>
            <a:spLocks noGrp="1"/>
          </p:cNvSpPr>
          <p:nvPr>
            <p:ph type="pic" idx="2"/>
          </p:nvPr>
        </p:nvSpPr>
        <p:spPr>
          <a:xfrm>
            <a:off x="4723804" y="2685604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192"/>
          <p:cNvSpPr>
            <a:spLocks noGrp="1"/>
          </p:cNvSpPr>
          <p:nvPr>
            <p:ph type="pic" idx="3"/>
          </p:nvPr>
        </p:nvSpPr>
        <p:spPr>
          <a:xfrm>
            <a:off x="4723804" y="468808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192"/>
          <p:cNvSpPr>
            <a:spLocks noGrp="1"/>
          </p:cNvSpPr>
          <p:nvPr>
            <p:ph type="pic" idx="4"/>
          </p:nvPr>
        </p:nvSpPr>
        <p:spPr>
          <a:xfrm>
            <a:off x="669727" y="468808"/>
            <a:ext cx="3750600" cy="4206000"/>
          </a:xfrm>
          <a:prstGeom prst="rect">
            <a:avLst/>
          </a:prstGeom>
          <a:noFill/>
          <a:ln>
            <a:noFill/>
          </a:ln>
        </p:spPr>
      </p:sp>
      <p:sp>
        <p:nvSpPr>
          <p:cNvPr id="857" name="Google Shape;857;p192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93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sz="1300" i="1"/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0" name="Google Shape;860;p193"/>
          <p:cNvSpPr txBox="1">
            <a:spLocks noGrp="1"/>
          </p:cNvSpPr>
          <p:nvPr>
            <p:ph type="body" idx="2"/>
          </p:nvPr>
        </p:nvSpPr>
        <p:spPr>
          <a:xfrm>
            <a:off x="892969" y="2234574"/>
            <a:ext cx="73581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1" name="Google Shape;861;p193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9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194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5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400"/>
              <a:buFont typeface="Poppins"/>
              <a:buNone/>
              <a:defRPr sz="14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7" name="Google Shape;867;p195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100"/>
              <a:buFont typeface="Poppins"/>
              <a:buNone/>
              <a:defRPr sz="21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195"/>
          <p:cNvSpPr txBox="1">
            <a:spLocks noGrp="1"/>
          </p:cNvSpPr>
          <p:nvPr>
            <p:ph type="body" idx="2"/>
          </p:nvPr>
        </p:nvSpPr>
        <p:spPr>
          <a:xfrm>
            <a:off x="473273" y="1259086"/>
            <a:ext cx="81975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A958E"/>
              </a:buClr>
              <a:buSzPts val="1100"/>
              <a:buFont typeface="Avenir"/>
              <a:buChar char="•"/>
              <a:defRPr sz="15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A958E"/>
              </a:buClr>
              <a:buSzPts val="1100"/>
              <a:buFont typeface="Avenir"/>
              <a:buChar char="•"/>
              <a:defRPr sz="15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A958E"/>
              </a:buClr>
              <a:buSzPts val="1100"/>
              <a:buFont typeface="Avenir"/>
              <a:buChar char="•"/>
              <a:defRPr sz="15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98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A958E"/>
              </a:buClr>
              <a:buSzPts val="1100"/>
              <a:buFont typeface="Avenir"/>
              <a:buChar char="•"/>
              <a:defRPr sz="15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984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9A958E"/>
              </a:buClr>
              <a:buSzPts val="1100"/>
              <a:buFont typeface="Avenir"/>
              <a:buChar char="•"/>
              <a:defRPr sz="15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69" name="Google Shape;869;p195"/>
          <p:cNvSpPr txBox="1">
            <a:spLocks noGrp="1"/>
          </p:cNvSpPr>
          <p:nvPr>
            <p:ph type="sldNum" idx="12"/>
          </p:nvPr>
        </p:nvSpPr>
        <p:spPr>
          <a:xfrm>
            <a:off x="4456981" y="486891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ullets">
  <p:cSld name="1_Title &amp; Bullets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96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19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73" name="Google Shape;873;p196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3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copy">
  <p:cSld name="Agenda copy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97"/>
          <p:cNvSpPr/>
          <p:nvPr/>
        </p:nvSpPr>
        <p:spPr>
          <a:xfrm>
            <a:off x="-6623" y="633214"/>
            <a:ext cx="9157200" cy="471900"/>
          </a:xfrm>
          <a:prstGeom prst="rect">
            <a:avLst/>
          </a:prstGeom>
          <a:solidFill>
            <a:srgbClr val="B36AE1"/>
          </a:solidFill>
          <a:ln>
            <a:noFill/>
          </a:ln>
          <a:effectLst>
            <a:outerShdw blurRad="127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6" name="Google Shape;876;p197"/>
          <p:cNvSpPr txBox="1"/>
          <p:nvPr/>
        </p:nvSpPr>
        <p:spPr>
          <a:xfrm>
            <a:off x="7787337" y="724911"/>
            <a:ext cx="8943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兩岸清華</a:t>
            </a:r>
            <a:endParaRPr sz="1100"/>
          </a:p>
        </p:txBody>
      </p:sp>
      <p:sp>
        <p:nvSpPr>
          <p:cNvPr id="877" name="Google Shape;877;p197"/>
          <p:cNvSpPr txBox="1">
            <a:spLocks noGrp="1"/>
          </p:cNvSpPr>
          <p:nvPr>
            <p:ph type="sldNum" idx="12"/>
          </p:nvPr>
        </p:nvSpPr>
        <p:spPr>
          <a:xfrm>
            <a:off x="8315250" y="4219222"/>
            <a:ext cx="2001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" tIns="36575" rIns="36575" bIns="36575" anchor="ctr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大標題與副標題">
  <p:cSld name="1_大標題與副標題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98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198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198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3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99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sz="1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p199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38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l" rtl="0">
              <a:spcBef>
                <a:spcPts val="0"/>
              </a:spcBef>
              <a:buNone/>
              <a:defRPr sz="900" b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00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400"/>
              <a:buFont typeface="Poppins"/>
              <a:buNone/>
              <a:defRPr sz="14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200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100"/>
              <a:buFont typeface="Poppins"/>
              <a:buNone/>
              <a:defRPr sz="21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00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lvl="0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l" rtl="0">
              <a:spcBef>
                <a:spcPts val="0"/>
              </a:spcBef>
              <a:buNone/>
              <a:defRPr sz="700" b="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1A8C9-574F-4F51-9255-CD4545B73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B784ED-B3C8-4456-AA17-9C806E2F5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49" indent="0" algn="ctr">
              <a:buNone/>
              <a:defRPr sz="1125"/>
            </a:lvl2pPr>
            <a:lvl3pPr marL="514299" indent="0" algn="ctr">
              <a:buNone/>
              <a:defRPr sz="1012"/>
            </a:lvl3pPr>
            <a:lvl4pPr marL="771449" indent="0" algn="ctr">
              <a:buNone/>
              <a:defRPr sz="900"/>
            </a:lvl4pPr>
            <a:lvl5pPr marL="1028599" indent="0" algn="ctr">
              <a:buNone/>
              <a:defRPr sz="900"/>
            </a:lvl5pPr>
            <a:lvl6pPr marL="1285748" indent="0" algn="ctr">
              <a:buNone/>
              <a:defRPr sz="900"/>
            </a:lvl6pPr>
            <a:lvl7pPr marL="1542898" indent="0" algn="ctr">
              <a:buNone/>
              <a:defRPr sz="900"/>
            </a:lvl7pPr>
            <a:lvl8pPr marL="1800048" indent="0" algn="ctr">
              <a:buNone/>
              <a:defRPr sz="900"/>
            </a:lvl8pPr>
            <a:lvl9pPr marL="2057197" indent="0" algn="ctr">
              <a:buNone/>
              <a:defRPr sz="9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FCAF64-F7BF-47CB-80DB-8888AF05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714FF-E756-4A4A-BE75-2F2D6E1B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3F4BDA-36FF-4404-BB6F-EBFC181F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55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 Alt">
  <p:cSld name="Title - Center Al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6700"/>
              <a:buFont typeface="Poppins"/>
              <a:buNone/>
              <a:defRPr sz="6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6E955-DBD6-4E5B-AC09-9D6E5B109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C9D758-7343-4DEF-92EA-08FDAB05F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667E2A-F99E-40DE-8A59-F528BF0F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3E1893-47C0-477E-BD14-183D03D7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B42573-FA39-4050-9988-7EDDBA8D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123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E7A12-A7D3-4163-91E4-50FB1DA52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824378-A748-4A4E-8C4F-1AA1707D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4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299" indent="0">
              <a:buNone/>
              <a:defRPr sz="1012">
                <a:solidFill>
                  <a:schemeClr val="tx1">
                    <a:tint val="75000"/>
                  </a:schemeClr>
                </a:solidFill>
              </a:defRPr>
            </a:lvl3pPr>
            <a:lvl4pPr marL="7714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59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7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289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0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19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F5EBC0-8A21-4B13-8395-DA85D93A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8536F1-2BDD-467A-8815-EAC829F7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66921C-D97B-43C2-BE76-6B58AFDE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7259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24AE0-DE2D-498A-BADA-16FA3657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7CD952-16C8-4163-B83D-28DAFD9DA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ED99FC-FC88-4FC6-A127-D3FEA5261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02BE3A-84CE-411E-9F87-8A1BCD1D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3917B8-4786-4739-8D0D-CE5932BF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539F269-1F60-449C-B982-39130AB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25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88018-1106-47C5-AA09-78D4ED9E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02E0CE-3CB9-4B23-A87C-71DBD7317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49" indent="0">
              <a:buNone/>
              <a:defRPr sz="1125" b="1"/>
            </a:lvl2pPr>
            <a:lvl3pPr marL="514299" indent="0">
              <a:buNone/>
              <a:defRPr sz="1012" b="1"/>
            </a:lvl3pPr>
            <a:lvl4pPr marL="771449" indent="0">
              <a:buNone/>
              <a:defRPr sz="900" b="1"/>
            </a:lvl4pPr>
            <a:lvl5pPr marL="1028599" indent="0">
              <a:buNone/>
              <a:defRPr sz="900" b="1"/>
            </a:lvl5pPr>
            <a:lvl6pPr marL="1285748" indent="0">
              <a:buNone/>
              <a:defRPr sz="900" b="1"/>
            </a:lvl6pPr>
            <a:lvl7pPr marL="1542898" indent="0">
              <a:buNone/>
              <a:defRPr sz="900" b="1"/>
            </a:lvl7pPr>
            <a:lvl8pPr marL="1800048" indent="0">
              <a:buNone/>
              <a:defRPr sz="900" b="1"/>
            </a:lvl8pPr>
            <a:lvl9pPr marL="2057197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7B0790-B6E9-4CF4-A4E7-0CFAC3587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399256-A4DD-43D8-B220-03F2408ED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49" indent="0">
              <a:buNone/>
              <a:defRPr sz="1125" b="1"/>
            </a:lvl2pPr>
            <a:lvl3pPr marL="514299" indent="0">
              <a:buNone/>
              <a:defRPr sz="1012" b="1"/>
            </a:lvl3pPr>
            <a:lvl4pPr marL="771449" indent="0">
              <a:buNone/>
              <a:defRPr sz="900" b="1"/>
            </a:lvl4pPr>
            <a:lvl5pPr marL="1028599" indent="0">
              <a:buNone/>
              <a:defRPr sz="900" b="1"/>
            </a:lvl5pPr>
            <a:lvl6pPr marL="1285748" indent="0">
              <a:buNone/>
              <a:defRPr sz="900" b="1"/>
            </a:lvl6pPr>
            <a:lvl7pPr marL="1542898" indent="0">
              <a:buNone/>
              <a:defRPr sz="900" b="1"/>
            </a:lvl7pPr>
            <a:lvl8pPr marL="1800048" indent="0">
              <a:buNone/>
              <a:defRPr sz="900" b="1"/>
            </a:lvl8pPr>
            <a:lvl9pPr marL="2057197" indent="0">
              <a:buNone/>
              <a:defRPr sz="9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C8BC9D-3EE6-4D56-AEB2-7CDD89A92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EA33A9F-F8F7-4986-8D38-53B183A6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722D775-D401-41CE-9820-D7AAA62F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E5D141D-5413-47C1-B886-9F1F940A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7945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E4C091-3036-449B-8629-E3F55461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0BDE7B-A900-4D7B-B2D3-31821857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E92FFD-B174-4AC2-AF7F-863186B5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78A9D2-7EFB-40ED-8B39-22DC4AAF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5663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4A3A1D2-5A02-476E-9318-44CDD580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F20955-FA62-4140-A174-96C79A11A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B0FF8C-6BE3-4DD4-B121-AE693AE2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355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AECDE-A89F-4912-B93C-C12F8628C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580B8D-BC90-4FA0-B32B-42490BD4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7728A8B-D8F7-48CA-9EF5-52D36E67D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49" indent="0">
              <a:buNone/>
              <a:defRPr sz="787"/>
            </a:lvl2pPr>
            <a:lvl3pPr marL="514299" indent="0">
              <a:buNone/>
              <a:defRPr sz="675"/>
            </a:lvl3pPr>
            <a:lvl4pPr marL="771449" indent="0">
              <a:buNone/>
              <a:defRPr sz="563"/>
            </a:lvl4pPr>
            <a:lvl5pPr marL="1028599" indent="0">
              <a:buNone/>
              <a:defRPr sz="563"/>
            </a:lvl5pPr>
            <a:lvl6pPr marL="1285748" indent="0">
              <a:buNone/>
              <a:defRPr sz="563"/>
            </a:lvl6pPr>
            <a:lvl7pPr marL="1542898" indent="0">
              <a:buNone/>
              <a:defRPr sz="563"/>
            </a:lvl7pPr>
            <a:lvl8pPr marL="1800048" indent="0">
              <a:buNone/>
              <a:defRPr sz="563"/>
            </a:lvl8pPr>
            <a:lvl9pPr marL="2057197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EAD48B-4DAD-46D4-B4B7-1BD2648F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B4C523-0886-49CE-97D9-BCD87FFE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A5F84A-8AC7-41B7-976D-FEB3E2A2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2117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C3DD12-1933-4558-9154-A0A56A37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DCC426-0343-4D8F-AA2D-C328FC755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49" indent="0">
              <a:buNone/>
              <a:defRPr sz="1575"/>
            </a:lvl2pPr>
            <a:lvl3pPr marL="514299" indent="0">
              <a:buNone/>
              <a:defRPr sz="1350"/>
            </a:lvl3pPr>
            <a:lvl4pPr marL="771449" indent="0">
              <a:buNone/>
              <a:defRPr sz="1125"/>
            </a:lvl4pPr>
            <a:lvl5pPr marL="1028599" indent="0">
              <a:buNone/>
              <a:defRPr sz="1125"/>
            </a:lvl5pPr>
            <a:lvl6pPr marL="1285748" indent="0">
              <a:buNone/>
              <a:defRPr sz="1125"/>
            </a:lvl6pPr>
            <a:lvl7pPr marL="1542898" indent="0">
              <a:buNone/>
              <a:defRPr sz="1125"/>
            </a:lvl7pPr>
            <a:lvl8pPr marL="1800048" indent="0">
              <a:buNone/>
              <a:defRPr sz="1125"/>
            </a:lvl8pPr>
            <a:lvl9pPr marL="2057197" indent="0">
              <a:buNone/>
              <a:defRPr sz="1125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466469-CFCB-40AE-BD37-50FDC9B3D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49" indent="0">
              <a:buNone/>
              <a:defRPr sz="787"/>
            </a:lvl2pPr>
            <a:lvl3pPr marL="514299" indent="0">
              <a:buNone/>
              <a:defRPr sz="675"/>
            </a:lvl3pPr>
            <a:lvl4pPr marL="771449" indent="0">
              <a:buNone/>
              <a:defRPr sz="563"/>
            </a:lvl4pPr>
            <a:lvl5pPr marL="1028599" indent="0">
              <a:buNone/>
              <a:defRPr sz="563"/>
            </a:lvl5pPr>
            <a:lvl6pPr marL="1285748" indent="0">
              <a:buNone/>
              <a:defRPr sz="563"/>
            </a:lvl6pPr>
            <a:lvl7pPr marL="1542898" indent="0">
              <a:buNone/>
              <a:defRPr sz="563"/>
            </a:lvl7pPr>
            <a:lvl8pPr marL="1800048" indent="0">
              <a:buNone/>
              <a:defRPr sz="563"/>
            </a:lvl8pPr>
            <a:lvl9pPr marL="2057197" indent="0">
              <a:buNone/>
              <a:defRPr sz="563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157084-232C-4EC6-B67D-7C0DBAC3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374A0B-5FD0-40D6-BB77-CE5028F8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5DDBB3-3370-425A-AA55-328668C3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96172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580C41-813E-41C9-9DBF-A82FEDE9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E370496-4F9B-48D3-B68F-25FF1E6F3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C54216-90F3-42A0-9E9C-C8EE4518B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584427-5158-4BB1-8112-89E1D8E7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AB038B-53BA-46CD-968A-05562F573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30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53FCF6-A9DA-4D03-90A9-0A62C0D88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6E92F8-7696-4DA7-8DB1-B462F9CA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37EE23-8F8F-4978-8D48-737D2FBA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EFCD9F-C77A-40DB-804A-E3CE78E61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82F622-C89A-49DD-83FF-DBF4275E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7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oppins"/>
              <a:buNone/>
              <a:defRPr sz="67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473274" y="696517"/>
            <a:ext cx="8197453" cy="2585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200" cap="all" spc="11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5814" y="4868912"/>
            <a:ext cx="212374" cy="2028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52711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274945">
              <a:defRPr sz="375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 anchor="ctr"/>
          <a:lstStyle>
            <a:lvl1pPr marL="209197" indent="-209197" defTabSz="274945">
              <a:spcBef>
                <a:spcPts val="1977"/>
              </a:spcBef>
              <a:buClrTx/>
              <a:defRPr sz="1725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418394" indent="-209197" defTabSz="274945">
              <a:spcBef>
                <a:spcPts val="1977"/>
              </a:spcBef>
              <a:buClrTx/>
              <a:defRPr sz="1725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627591" indent="-209197" defTabSz="274945">
              <a:spcBef>
                <a:spcPts val="1977"/>
              </a:spcBef>
              <a:buClrTx/>
              <a:defRPr sz="1725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836789" indent="-209197" defTabSz="274945">
              <a:spcBef>
                <a:spcPts val="1977"/>
              </a:spcBef>
              <a:buClrTx/>
              <a:defRPr sz="1725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045985" indent="-209197" defTabSz="274945">
              <a:spcBef>
                <a:spcPts val="1977"/>
              </a:spcBef>
              <a:buClrTx/>
              <a:defRPr sz="1725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4" y="4878958"/>
            <a:ext cx="235905" cy="233662"/>
          </a:xfrm>
          <a:prstGeom prst="rect">
            <a:avLst/>
          </a:prstGeom>
        </p:spPr>
        <p:txBody>
          <a:bodyPr/>
          <a:lstStyle>
            <a:lvl1pPr defTabSz="274945">
              <a:defRPr sz="825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26434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 anchor="ctr"/>
          <a:lstStyle>
            <a:lvl1pPr defTabSz="274945">
              <a:defRPr sz="3750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49584" y="4878958"/>
            <a:ext cx="235905" cy="233662"/>
          </a:xfrm>
          <a:prstGeom prst="rect">
            <a:avLst/>
          </a:prstGeom>
        </p:spPr>
        <p:txBody>
          <a:bodyPr/>
          <a:lstStyle>
            <a:lvl1pPr defTabSz="274945">
              <a:defRPr sz="825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671805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7983" y="4878958"/>
            <a:ext cx="259104" cy="200918"/>
          </a:xfrm>
          <a:prstGeom prst="rect">
            <a:avLst/>
          </a:prstGeom>
        </p:spPr>
        <p:txBody>
          <a:bodyPr/>
          <a:lstStyle>
            <a:lvl1pPr defTabSz="231014">
              <a:defRPr sz="712" cap="none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965823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881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584029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43000" y="354955"/>
            <a:ext cx="6858000" cy="31142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892969" y="3542853"/>
            <a:ext cx="7358063" cy="750094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4299644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152921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892969" y="1701106"/>
            <a:ext cx="7358063" cy="1741289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920377"/>
      </p:ext>
    </p:extLst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4723805" y="334863"/>
            <a:ext cx="3750469" cy="433313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469" cy="2102941"/>
          </a:xfrm>
          <a:prstGeom prst="rect">
            <a:avLst/>
          </a:prstGeom>
        </p:spPr>
        <p:txBody>
          <a:bodyPr anchor="b"/>
          <a:lstStyle>
            <a:lvl1pPr>
              <a:defRPr sz="3164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69726" y="2491383"/>
            <a:ext cx="3750469" cy="2169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951"/>
            </a:lvl1pPr>
            <a:lvl2pPr marL="0" indent="120541" algn="ctr">
              <a:spcBef>
                <a:spcPts val="0"/>
              </a:spcBef>
              <a:buSzTx/>
              <a:buNone/>
              <a:defRPr sz="1951"/>
            </a:lvl2pPr>
            <a:lvl3pPr marL="0" indent="241082" algn="ctr">
              <a:spcBef>
                <a:spcPts val="0"/>
              </a:spcBef>
              <a:buSzTx/>
              <a:buNone/>
              <a:defRPr sz="1951"/>
            </a:lvl3pPr>
            <a:lvl4pPr marL="0" indent="361622" algn="ctr">
              <a:spcBef>
                <a:spcPts val="0"/>
              </a:spcBef>
              <a:buSzTx/>
              <a:buNone/>
              <a:defRPr sz="1951"/>
            </a:lvl4pPr>
            <a:lvl5pPr marL="0" indent="482163" algn="ctr">
              <a:spcBef>
                <a:spcPts val="0"/>
              </a:spcBef>
              <a:buSzTx/>
              <a:buNone/>
              <a:defRPr sz="195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271438"/>
      </p:ext>
    </p:extLst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670771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47" cy="3804047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88707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4723805" y="2685603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quarter" idx="14"/>
          </p:nvPr>
        </p:nvSpPr>
        <p:spPr>
          <a:xfrm>
            <a:off x="4723805" y="468809"/>
            <a:ext cx="3750469" cy="19890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669726" y="468809"/>
            <a:ext cx="3750469" cy="42058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975139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892969" y="3355330"/>
            <a:ext cx="7358063" cy="29738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266" i="1"/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892969" y="2223493"/>
            <a:ext cx="7358063" cy="3750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93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64359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340327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473274" y="696516"/>
            <a:ext cx="8197453" cy="31354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241082">
              <a:spcBef>
                <a:spcPts val="0"/>
              </a:spcBef>
              <a:buSzTx/>
              <a:buNone/>
              <a:defRPr sz="1371" cap="all" spc="123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118" name="大標題文字"/>
          <p:cNvSpPr txBox="1">
            <a:spLocks noGrp="1"/>
          </p:cNvSpPr>
          <p:nvPr>
            <p:ph type="title"/>
          </p:nvPr>
        </p:nvSpPr>
        <p:spPr>
          <a:xfrm>
            <a:off x="473274" y="308074"/>
            <a:ext cx="8197453" cy="395139"/>
          </a:xfrm>
          <a:prstGeom prst="rect">
            <a:avLst/>
          </a:prstGeom>
        </p:spPr>
        <p:txBody>
          <a:bodyPr anchor="t"/>
          <a:lstStyle>
            <a:lvl1pPr defTabSz="241082">
              <a:defRPr sz="2109" cap="all" spc="42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9" name="內文層級一…"/>
          <p:cNvSpPr txBox="1">
            <a:spLocks noGrp="1"/>
          </p:cNvSpPr>
          <p:nvPr>
            <p:ph type="body" idx="1"/>
          </p:nvPr>
        </p:nvSpPr>
        <p:spPr>
          <a:xfrm>
            <a:off x="473274" y="1259086"/>
            <a:ext cx="8197453" cy="3402211"/>
          </a:xfrm>
          <a:prstGeom prst="rect">
            <a:avLst/>
          </a:prstGeom>
        </p:spPr>
        <p:txBody>
          <a:bodyPr anchor="t"/>
          <a:lstStyle>
            <a:lvl1pPr marL="200901" indent="-200901" defTabSz="241082">
              <a:spcBef>
                <a:spcPts val="1793"/>
              </a:spcBef>
              <a:buClr>
                <a:srgbClr val="9A958E"/>
              </a:buClr>
              <a:buSzPct val="75000"/>
              <a:defRPr sz="1476" spc="3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401803" indent="-200901" defTabSz="241082">
              <a:spcBef>
                <a:spcPts val="1793"/>
              </a:spcBef>
              <a:buClr>
                <a:srgbClr val="9A958E"/>
              </a:buClr>
              <a:buSzPct val="75000"/>
              <a:defRPr sz="1476" spc="3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602704" indent="-200901" defTabSz="241082">
              <a:spcBef>
                <a:spcPts val="1793"/>
              </a:spcBef>
              <a:buClr>
                <a:srgbClr val="9A958E"/>
              </a:buClr>
              <a:buSzPct val="75000"/>
              <a:defRPr sz="1476" spc="3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803605" indent="-200901" defTabSz="241082">
              <a:spcBef>
                <a:spcPts val="1793"/>
              </a:spcBef>
              <a:buClr>
                <a:srgbClr val="9A958E"/>
              </a:buClr>
              <a:buSzPct val="75000"/>
              <a:defRPr sz="1476" spc="3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004507" indent="-200901" defTabSz="241082">
              <a:spcBef>
                <a:spcPts val="1793"/>
              </a:spcBef>
              <a:buClr>
                <a:srgbClr val="9A958E"/>
              </a:buClr>
              <a:buSzPct val="75000"/>
              <a:defRPr sz="1476" spc="3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56981" y="4868912"/>
            <a:ext cx="236603" cy="216149"/>
          </a:xfrm>
          <a:prstGeom prst="rect">
            <a:avLst/>
          </a:prstGeom>
        </p:spPr>
        <p:txBody>
          <a:bodyPr/>
          <a:lstStyle>
            <a:lvl1pPr defTabSz="241082">
              <a:defRPr sz="738" cap="all" spc="15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495225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大標題文字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47" cy="113853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8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72940"/>
            <a:ext cx="7804547" cy="3315146"/>
          </a:xfrm>
          <a:prstGeom prst="rect">
            <a:avLst/>
          </a:prstGeom>
        </p:spPr>
        <p:txBody>
          <a:bodyPr/>
          <a:lstStyle>
            <a:lvl1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>
              <a:buSzPct val="75000"/>
              <a:defRPr sz="1898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7983" y="4878958"/>
            <a:ext cx="266098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7585112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矩形"/>
          <p:cNvSpPr/>
          <p:nvPr/>
        </p:nvSpPr>
        <p:spPr>
          <a:xfrm>
            <a:off x="-6623" y="633214"/>
            <a:ext cx="9157248" cy="471935"/>
          </a:xfrm>
          <a:prstGeom prst="rect">
            <a:avLst/>
          </a:prstGeom>
          <a:solidFill>
            <a:srgbClr val="B36AE1"/>
          </a:solidFill>
          <a:ln w="12700"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</p:spPr>
        <p:txBody>
          <a:bodyPr lIns="14287" tIns="14287" rIns="14287" bIns="14287" anchor="ctr"/>
          <a:lstStyle/>
          <a:p>
            <a:pPr algn="ctr" defTabSz="309537" hangingPunct="0">
              <a:buClrTx/>
              <a:buFontTx/>
              <a:buNone/>
              <a:defRPr sz="22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16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3" name="兩岸清華"/>
          <p:cNvSpPr txBox="1"/>
          <p:nvPr/>
        </p:nvSpPr>
        <p:spPr>
          <a:xfrm>
            <a:off x="7787337" y="724943"/>
            <a:ext cx="894476" cy="28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7" tIns="14287" rIns="14287" bIns="14287" anchor="ctr">
            <a:spAutoFit/>
          </a:bodyPr>
          <a:lstStyle>
            <a:lvl1pPr defTabSz="587022"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hangingPunct="0">
              <a:buClrTx/>
              <a:buFontTx/>
              <a:buNone/>
            </a:pPr>
            <a:r>
              <a:rPr sz="1687" b="1"/>
              <a:t>兩岸清華</a:t>
            </a:r>
          </a:p>
        </p:txBody>
      </p:sp>
      <p:sp>
        <p:nvSpPr>
          <p:cNvPr id="1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288624" y="4206879"/>
            <a:ext cx="226727" cy="228394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685743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160318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大標題文字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063" cy="174128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6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92969" y="2652117"/>
            <a:ext cx="7358063" cy="5960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20541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241082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361622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482163" algn="ctr">
              <a:spcBef>
                <a:spcPts val="0"/>
              </a:spcBef>
              <a:buSzTx/>
              <a:buNone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37983" y="4878958"/>
            <a:ext cx="266098" cy="248658"/>
          </a:xfrm>
          <a:prstGeom prst="rect">
            <a:avLst/>
          </a:prstGeom>
        </p:spPr>
        <p:txBody>
          <a:bodyPr/>
          <a:lstStyle>
            <a:lvl1pPr>
              <a:defRPr sz="949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08501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大標題文字"/>
          <p:cNvSpPr txBox="1">
            <a:spLocks noGrp="1"/>
          </p:cNvSpPr>
          <p:nvPr>
            <p:ph type="title"/>
          </p:nvPr>
        </p:nvSpPr>
        <p:spPr>
          <a:xfrm>
            <a:off x="628650" y="848320"/>
            <a:ext cx="7886701" cy="745630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685743">
              <a:lnSpc>
                <a:spcPct val="90000"/>
              </a:lnSpc>
              <a:defRPr sz="3269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71" name="內文層級一…"/>
          <p:cNvSpPr txBox="1">
            <a:spLocks noGrp="1"/>
          </p:cNvSpPr>
          <p:nvPr>
            <p:ph type="body" idx="1"/>
          </p:nvPr>
        </p:nvSpPr>
        <p:spPr>
          <a:xfrm>
            <a:off x="628650" y="1669851"/>
            <a:ext cx="7886701" cy="2447628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163591" indent="-163591" defTabSz="685743">
              <a:lnSpc>
                <a:spcPct val="90000"/>
              </a:lnSpc>
              <a:spcBef>
                <a:spcPts val="738"/>
              </a:spcBef>
              <a:buSzPct val="100000"/>
              <a:buFont typeface="Arial"/>
              <a:defRPr sz="2004">
                <a:latin typeface="Calibri"/>
                <a:ea typeface="Calibri"/>
                <a:cs typeface="Calibri"/>
                <a:sym typeface="Calibri"/>
              </a:defRPr>
            </a:lvl1pPr>
            <a:lvl2pPr marL="431938" indent="-190856" defTabSz="685743">
              <a:lnSpc>
                <a:spcPct val="90000"/>
              </a:lnSpc>
              <a:spcBef>
                <a:spcPts val="738"/>
              </a:spcBef>
              <a:buSzPct val="100000"/>
              <a:buFont typeface="Arial"/>
              <a:defRPr sz="2004">
                <a:latin typeface="Calibri"/>
                <a:ea typeface="Calibri"/>
                <a:cs typeface="Calibri"/>
                <a:sym typeface="Calibri"/>
              </a:defRPr>
            </a:lvl2pPr>
            <a:lvl3pPr marL="711190" indent="-229027" defTabSz="685743">
              <a:lnSpc>
                <a:spcPct val="90000"/>
              </a:lnSpc>
              <a:spcBef>
                <a:spcPts val="738"/>
              </a:spcBef>
              <a:buSzPct val="100000"/>
              <a:buFont typeface="Arial"/>
              <a:defRPr sz="2004">
                <a:latin typeface="Calibri"/>
                <a:ea typeface="Calibri"/>
                <a:cs typeface="Calibri"/>
                <a:sym typeface="Calibri"/>
              </a:defRPr>
            </a:lvl3pPr>
            <a:lvl4pPr marL="977720" indent="-254475" defTabSz="685743">
              <a:lnSpc>
                <a:spcPct val="90000"/>
              </a:lnSpc>
              <a:spcBef>
                <a:spcPts val="738"/>
              </a:spcBef>
              <a:buSzPct val="100000"/>
              <a:buFont typeface="Arial"/>
              <a:defRPr sz="2004">
                <a:latin typeface="Calibri"/>
                <a:ea typeface="Calibri"/>
                <a:cs typeface="Calibri"/>
                <a:sym typeface="Calibri"/>
              </a:defRPr>
            </a:lvl4pPr>
            <a:lvl5pPr marL="1218801" indent="-254475" defTabSz="685743">
              <a:lnSpc>
                <a:spcPct val="90000"/>
              </a:lnSpc>
              <a:spcBef>
                <a:spcPts val="738"/>
              </a:spcBef>
              <a:buSzPct val="100000"/>
              <a:buFont typeface="Arial"/>
              <a:defRPr sz="2004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288624" y="4206879"/>
            <a:ext cx="226727" cy="228394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685743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746034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1_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866" lvl="0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733" lvl="1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599" lvl="2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465" lvl="3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331" lvl="4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197" lvl="5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063" lvl="6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2930" lvl="7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5796" lvl="8" indent="-257149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308049" hangingPunct="0">
              <a:buClrTx/>
            </a:pPr>
            <a:endParaRPr lang="zh-TW" altLang="en-US" sz="1266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1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defTabSz="308049" hangingPunct="0">
              <a:buClrTx/>
            </a:pPr>
            <a:endParaRPr lang="zh-TW" altLang="en-US" sz="1266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57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rm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628649" y="848320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628649" y="1669851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278920" y="4231734"/>
            <a:ext cx="236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ullets">
  <p:cSld name="1_Title &amp; Bulle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>
  <p:cSld name="照片 - 水平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>
            <a:spLocks noGrp="1"/>
          </p:cNvSpPr>
          <p:nvPr>
            <p:ph type="pic" idx="2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sz="3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>
  <p:cSld name="大標題與項目符號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>
            <a:spLocks noGrp="1"/>
          </p:cNvSpPr>
          <p:nvPr>
            <p:ph type="pic" idx="3"/>
          </p:nvPr>
        </p:nvSpPr>
        <p:spPr>
          <a:xfrm>
            <a:off x="4723805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1500" i="1"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2"/>
          </p:nvPr>
        </p:nvSpPr>
        <p:spPr>
          <a:xfrm>
            <a:off x="892969" y="2223492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700"/>
              <a:buFont typeface="Poppins"/>
              <a:buNone/>
              <a:defRPr sz="1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600"/>
              <a:buFont typeface="Poppins"/>
              <a:buNone/>
              <a:defRPr sz="26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2"/>
          </p:nvPr>
        </p:nvSpPr>
        <p:spPr>
          <a:xfrm>
            <a:off x="473273" y="1259086"/>
            <a:ext cx="81975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ldNum" idx="12"/>
          </p:nvPr>
        </p:nvSpPr>
        <p:spPr>
          <a:xfrm>
            <a:off x="4456981" y="486891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copy">
  <p:cSld name="Agenda cop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/>
          <p:nvPr/>
        </p:nvSpPr>
        <p:spPr>
          <a:xfrm>
            <a:off x="-6623" y="633214"/>
            <a:ext cx="9157200" cy="471900"/>
          </a:xfrm>
          <a:prstGeom prst="rect">
            <a:avLst/>
          </a:prstGeom>
          <a:solidFill>
            <a:srgbClr val="B36AE1"/>
          </a:solidFill>
          <a:ln>
            <a:noFill/>
          </a:ln>
          <a:effectLst>
            <a:outerShdw blurRad="127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17450" tIns="17450" rIns="17450" bIns="17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3" name="Google Shape;123;p30"/>
          <p:cNvSpPr txBox="1"/>
          <p:nvPr/>
        </p:nvSpPr>
        <p:spPr>
          <a:xfrm>
            <a:off x="7639559" y="704205"/>
            <a:ext cx="1190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zh-TW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兩岸清華</a:t>
            </a:r>
            <a:endParaRPr sz="900"/>
          </a:p>
        </p:txBody>
      </p:sp>
      <p:sp>
        <p:nvSpPr>
          <p:cNvPr id="124" name="Google Shape;124;p30"/>
          <p:cNvSpPr txBox="1">
            <a:spLocks noGrp="1"/>
          </p:cNvSpPr>
          <p:nvPr>
            <p:ph type="sldNum" idx="12"/>
          </p:nvPr>
        </p:nvSpPr>
        <p:spPr>
          <a:xfrm>
            <a:off x="8287990" y="4231734"/>
            <a:ext cx="227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大標題與副標題">
  <p:cSld name="1_大標題與副標題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oppins"/>
              <a:buNone/>
              <a:defRPr sz="67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5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7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7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5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>
  <p:cSld name="照片 - 水平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8"/>
          <p:cNvSpPr>
            <a:spLocks noGrp="1"/>
          </p:cNvSpPr>
          <p:nvPr>
            <p:ph type="pic" idx="2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1" name="Google Shape;231;p58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8"/>
          <p:cNvSpPr txBox="1">
            <a:spLocks noGrp="1"/>
          </p:cNvSpPr>
          <p:nvPr>
            <p:ph type="body" idx="1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8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9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0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9" name="Google Shape;239;p60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sz="3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60"/>
          <p:cNvSpPr txBox="1">
            <a:spLocks noGrp="1"/>
          </p:cNvSpPr>
          <p:nvPr>
            <p:ph type="body" idx="1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60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1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61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2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7" name="Google Shape;247;p62"/>
          <p:cNvSpPr>
            <a:spLocks noGrp="1"/>
          </p:cNvSpPr>
          <p:nvPr>
            <p:ph type="pic" idx="3"/>
          </p:nvPr>
        </p:nvSpPr>
        <p:spPr>
          <a:xfrm>
            <a:off x="4723805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62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62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3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1500" i="1"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63"/>
          <p:cNvSpPr txBox="1">
            <a:spLocks noGrp="1"/>
          </p:cNvSpPr>
          <p:nvPr>
            <p:ph type="body" idx="2"/>
          </p:nvPr>
        </p:nvSpPr>
        <p:spPr>
          <a:xfrm>
            <a:off x="892969" y="2223492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63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5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700"/>
              <a:buFont typeface="Poppins"/>
              <a:buNone/>
              <a:defRPr sz="1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600"/>
              <a:buFont typeface="Poppins"/>
              <a:buNone/>
              <a:defRPr sz="26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65"/>
          <p:cNvSpPr txBox="1">
            <a:spLocks noGrp="1"/>
          </p:cNvSpPr>
          <p:nvPr>
            <p:ph type="body" idx="2"/>
          </p:nvPr>
        </p:nvSpPr>
        <p:spPr>
          <a:xfrm>
            <a:off x="473273" y="1259086"/>
            <a:ext cx="81975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65"/>
          <p:cNvSpPr txBox="1">
            <a:spLocks noGrp="1"/>
          </p:cNvSpPr>
          <p:nvPr>
            <p:ph type="sldNum" idx="12"/>
          </p:nvPr>
        </p:nvSpPr>
        <p:spPr>
          <a:xfrm>
            <a:off x="4456981" y="486891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ullets">
  <p:cSld name="1_Title &amp; Bullet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6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66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66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copy">
  <p:cSld name="Agenda cop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7"/>
          <p:cNvSpPr/>
          <p:nvPr/>
        </p:nvSpPr>
        <p:spPr>
          <a:xfrm>
            <a:off x="-6623" y="633214"/>
            <a:ext cx="9157200" cy="471900"/>
          </a:xfrm>
          <a:prstGeom prst="rect">
            <a:avLst/>
          </a:prstGeom>
          <a:solidFill>
            <a:srgbClr val="B36AE1"/>
          </a:solidFill>
          <a:ln>
            <a:noFill/>
          </a:ln>
          <a:effectLst>
            <a:outerShdw blurRad="127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17450" tIns="17450" rIns="17450" bIns="17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67"/>
          <p:cNvSpPr txBox="1"/>
          <p:nvPr/>
        </p:nvSpPr>
        <p:spPr>
          <a:xfrm>
            <a:off x="7639559" y="704205"/>
            <a:ext cx="1190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zh-TW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兩岸清華</a:t>
            </a:r>
            <a:endParaRPr sz="900"/>
          </a:p>
        </p:txBody>
      </p:sp>
      <p:sp>
        <p:nvSpPr>
          <p:cNvPr id="269" name="Google Shape;269;p67"/>
          <p:cNvSpPr txBox="1">
            <a:spLocks noGrp="1"/>
          </p:cNvSpPr>
          <p:nvPr>
            <p:ph type="sldNum" idx="12"/>
          </p:nvPr>
        </p:nvSpPr>
        <p:spPr>
          <a:xfrm>
            <a:off x="8287990" y="4231734"/>
            <a:ext cx="227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大標題與副標題">
  <p:cSld name="1_大標題與副標題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8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8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68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9"/>
          <p:cNvSpPr txBox="1">
            <a:spLocks noGrp="1"/>
          </p:cNvSpPr>
          <p:nvPr>
            <p:ph type="title"/>
          </p:nvPr>
        </p:nvSpPr>
        <p:spPr>
          <a:xfrm>
            <a:off x="628649" y="848320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9"/>
          <p:cNvSpPr txBox="1">
            <a:spLocks noGrp="1"/>
          </p:cNvSpPr>
          <p:nvPr>
            <p:ph type="body" idx="1"/>
          </p:nvPr>
        </p:nvSpPr>
        <p:spPr>
          <a:xfrm>
            <a:off x="628649" y="1669851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69"/>
          <p:cNvSpPr txBox="1">
            <a:spLocks noGrp="1"/>
          </p:cNvSpPr>
          <p:nvPr>
            <p:ph type="sldNum" idx="12"/>
          </p:nvPr>
        </p:nvSpPr>
        <p:spPr>
          <a:xfrm>
            <a:off x="8278920" y="4231734"/>
            <a:ext cx="236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rm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7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2" name="Google Shape;282;p7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3" name="Google Shape;283;p7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7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9" name="Google Shape;309;p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7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7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7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7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7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7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7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28" name="Google Shape;328;p7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7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30" name="Google Shape;330;p7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8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8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8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42" name="Google Shape;342;p8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43" name="Google Shape;343;p8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8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8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8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50" name="Google Shape;350;p8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8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8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8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8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 type="tx">
  <p:cSld name="TITLE_AND_BODY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22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22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122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3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23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123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>
  <p:cSld name="照片 - 水平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24"/>
          <p:cNvSpPr>
            <a:spLocks noGrp="1"/>
          </p:cNvSpPr>
          <p:nvPr>
            <p:ph type="pic" idx="2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8" name="Google Shape;558;p124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24"/>
          <p:cNvSpPr txBox="1">
            <a:spLocks noGrp="1"/>
          </p:cNvSpPr>
          <p:nvPr>
            <p:ph type="body" idx="1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p12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5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25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6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6" name="Google Shape;566;p126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sz="3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26"/>
          <p:cNvSpPr txBox="1">
            <a:spLocks noGrp="1"/>
          </p:cNvSpPr>
          <p:nvPr>
            <p:ph type="body" idx="1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126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27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12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28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4" name="Google Shape;574;p128"/>
          <p:cNvSpPr>
            <a:spLocks noGrp="1"/>
          </p:cNvSpPr>
          <p:nvPr>
            <p:ph type="pic" idx="3"/>
          </p:nvPr>
        </p:nvSpPr>
        <p:spPr>
          <a:xfrm>
            <a:off x="4723805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5" name="Google Shape;575;p128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6" name="Google Shape;576;p128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29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1500" i="1"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129"/>
          <p:cNvSpPr txBox="1">
            <a:spLocks noGrp="1"/>
          </p:cNvSpPr>
          <p:nvPr>
            <p:ph type="body" idx="2"/>
          </p:nvPr>
        </p:nvSpPr>
        <p:spPr>
          <a:xfrm>
            <a:off x="892969" y="2223492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12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3" name="Google Shape;583;p130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31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700"/>
              <a:buFont typeface="Poppins"/>
              <a:buNone/>
              <a:defRPr sz="1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131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600"/>
              <a:buFont typeface="Poppins"/>
              <a:buNone/>
              <a:defRPr sz="26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31"/>
          <p:cNvSpPr txBox="1">
            <a:spLocks noGrp="1"/>
          </p:cNvSpPr>
          <p:nvPr>
            <p:ph type="body" idx="2"/>
          </p:nvPr>
        </p:nvSpPr>
        <p:spPr>
          <a:xfrm>
            <a:off x="473273" y="1259086"/>
            <a:ext cx="81975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131"/>
          <p:cNvSpPr txBox="1">
            <a:spLocks noGrp="1"/>
          </p:cNvSpPr>
          <p:nvPr>
            <p:ph type="sldNum" idx="12"/>
          </p:nvPr>
        </p:nvSpPr>
        <p:spPr>
          <a:xfrm>
            <a:off x="4456981" y="486891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ullets">
  <p:cSld name="1_Title &amp; Bullets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32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32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132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3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oppins"/>
              <a:buNone/>
              <a:defRPr sz="67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133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copy">
  <p:cSld name="Agenda copy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34"/>
          <p:cNvSpPr/>
          <p:nvPr/>
        </p:nvSpPr>
        <p:spPr>
          <a:xfrm>
            <a:off x="-6623" y="633214"/>
            <a:ext cx="9157200" cy="471900"/>
          </a:xfrm>
          <a:prstGeom prst="rect">
            <a:avLst/>
          </a:prstGeom>
          <a:solidFill>
            <a:srgbClr val="B36AE1"/>
          </a:solidFill>
          <a:ln>
            <a:noFill/>
          </a:ln>
          <a:effectLst>
            <a:outerShdw blurRad="127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17450" tIns="17450" rIns="17450" bIns="17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None/>
            </a:pPr>
            <a:endParaRPr sz="14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8" name="Google Shape;598;p134"/>
          <p:cNvSpPr txBox="1"/>
          <p:nvPr/>
        </p:nvSpPr>
        <p:spPr>
          <a:xfrm>
            <a:off x="7639559" y="704205"/>
            <a:ext cx="1190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zh-TW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兩岸清華</a:t>
            </a:r>
            <a:endParaRPr sz="900"/>
          </a:p>
        </p:txBody>
      </p:sp>
      <p:sp>
        <p:nvSpPr>
          <p:cNvPr id="599" name="Google Shape;599;p134"/>
          <p:cNvSpPr txBox="1">
            <a:spLocks noGrp="1"/>
          </p:cNvSpPr>
          <p:nvPr>
            <p:ph type="sldNum" idx="12"/>
          </p:nvPr>
        </p:nvSpPr>
        <p:spPr>
          <a:xfrm>
            <a:off x="8287990" y="4231734"/>
            <a:ext cx="227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大標題與副標題">
  <p:cSld name="1_大標題與副標題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5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35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03" name="Google Shape;603;p135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36"/>
          <p:cNvSpPr txBox="1">
            <a:spLocks noGrp="1"/>
          </p:cNvSpPr>
          <p:nvPr>
            <p:ph type="title"/>
          </p:nvPr>
        </p:nvSpPr>
        <p:spPr>
          <a:xfrm>
            <a:off x="628649" y="848320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36"/>
          <p:cNvSpPr txBox="1">
            <a:spLocks noGrp="1"/>
          </p:cNvSpPr>
          <p:nvPr>
            <p:ph type="body" idx="1"/>
          </p:nvPr>
        </p:nvSpPr>
        <p:spPr>
          <a:xfrm>
            <a:off x="628649" y="1669851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136"/>
          <p:cNvSpPr txBox="1">
            <a:spLocks noGrp="1"/>
          </p:cNvSpPr>
          <p:nvPr>
            <p:ph type="sldNum" idx="12"/>
          </p:nvPr>
        </p:nvSpPr>
        <p:spPr>
          <a:xfrm>
            <a:off x="8278920" y="4231734"/>
            <a:ext cx="236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3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rm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13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2" name="Google Shape;612;p13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3" name="Google Shape;613;p13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 type="title">
  <p:cSld name="TITLE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39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139"/>
          <p:cNvSpPr txBox="1">
            <a:spLocks noGrp="1"/>
          </p:cNvSpPr>
          <p:nvPr>
            <p:ph type="body" idx="1"/>
          </p:nvPr>
        </p:nvSpPr>
        <p:spPr>
          <a:xfrm>
            <a:off x="892969" y="2658814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13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40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700"/>
              <a:buFont typeface="Poppins"/>
              <a:buNone/>
              <a:defRPr sz="1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140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600"/>
              <a:buFont typeface="Poppins"/>
              <a:buNone/>
              <a:defRPr sz="26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40"/>
          <p:cNvSpPr txBox="1">
            <a:spLocks noGrp="1"/>
          </p:cNvSpPr>
          <p:nvPr>
            <p:ph type="body" idx="2"/>
          </p:nvPr>
        </p:nvSpPr>
        <p:spPr>
          <a:xfrm>
            <a:off x="473273" y="1259086"/>
            <a:ext cx="8197500" cy="3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9A958E"/>
              </a:buClr>
              <a:buSzPts val="1400"/>
              <a:buFont typeface="Avenir"/>
              <a:buChar char="•"/>
              <a:defRPr sz="1800">
                <a:solidFill>
                  <a:srgbClr val="5B585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26" name="Google Shape;626;p140"/>
          <p:cNvSpPr txBox="1">
            <a:spLocks noGrp="1"/>
          </p:cNvSpPr>
          <p:nvPr>
            <p:ph type="sldNum" idx="12"/>
          </p:nvPr>
        </p:nvSpPr>
        <p:spPr>
          <a:xfrm>
            <a:off x="4456981" y="486891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1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700"/>
              <a:buFont typeface="Poppins"/>
              <a:buNone/>
              <a:defRPr sz="67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41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oppins"/>
              <a:buNone/>
              <a:defRPr sz="900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上方">
  <p:cSld name="大標題 - 上方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2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142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4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rm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1pPr>
            <a:lvl2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3pPr>
            <a:lvl4pPr marL="182880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–"/>
              <a:defRPr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»"/>
              <a:defRPr/>
            </a:lvl5pPr>
            <a:lvl6pPr marL="2743200" lvl="5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6pPr>
            <a:lvl7pPr marL="3200400" lvl="6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7pPr>
            <a:lvl8pPr marL="3657600" lvl="7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8pPr>
            <a:lvl9pPr marL="4114800" lvl="8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1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7" name="Google Shape;637;p1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8" name="Google Shape;638;p1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>
  <p:cSld name="空白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4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45"/>
          <p:cNvSpPr txBox="1">
            <a:spLocks noGrp="1"/>
          </p:cNvSpPr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45"/>
          <p:cNvSpPr txBox="1">
            <a:spLocks noGrp="1"/>
          </p:cNvSpPr>
          <p:nvPr>
            <p:ph type="body" idx="1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145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6"/>
          <p:cNvSpPr txBox="1">
            <a:spLocks noGrp="1"/>
          </p:cNvSpPr>
          <p:nvPr>
            <p:ph type="title"/>
          </p:nvPr>
        </p:nvSpPr>
        <p:spPr>
          <a:xfrm>
            <a:off x="628649" y="848320"/>
            <a:ext cx="78867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146"/>
          <p:cNvSpPr txBox="1">
            <a:spLocks noGrp="1"/>
          </p:cNvSpPr>
          <p:nvPr>
            <p:ph type="body" idx="1"/>
          </p:nvPr>
        </p:nvSpPr>
        <p:spPr>
          <a:xfrm>
            <a:off x="628649" y="1669851"/>
            <a:ext cx="78867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146"/>
          <p:cNvSpPr txBox="1">
            <a:spLocks noGrp="1"/>
          </p:cNvSpPr>
          <p:nvPr>
            <p:ph type="sldNum" idx="12"/>
          </p:nvPr>
        </p:nvSpPr>
        <p:spPr>
          <a:xfrm>
            <a:off x="8278920" y="4231734"/>
            <a:ext cx="236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 b="0" i="0" u="none" strike="noStrike" cap="none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 Alt">
  <p:cSld name="Title - Center Al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7"/>
          <p:cNvSpPr txBox="1">
            <a:spLocks noGrp="1"/>
          </p:cNvSpPr>
          <p:nvPr>
            <p:ph type="title"/>
          </p:nvPr>
        </p:nvSpPr>
        <p:spPr>
          <a:xfrm>
            <a:off x="473273" y="1627436"/>
            <a:ext cx="81975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6700"/>
              <a:buFont typeface="Poppins"/>
              <a:buNone/>
              <a:defRPr sz="6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47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48"/>
          <p:cNvSpPr txBox="1">
            <a:spLocks noGrp="1"/>
          </p:cNvSpPr>
          <p:nvPr>
            <p:ph type="body" idx="1"/>
          </p:nvPr>
        </p:nvSpPr>
        <p:spPr>
          <a:xfrm>
            <a:off x="473273" y="696516"/>
            <a:ext cx="81975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1700"/>
              <a:buFont typeface="Poppins"/>
              <a:buNone/>
              <a:defRPr sz="17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148"/>
          <p:cNvSpPr txBox="1">
            <a:spLocks noGrp="1"/>
          </p:cNvSpPr>
          <p:nvPr>
            <p:ph type="title"/>
          </p:nvPr>
        </p:nvSpPr>
        <p:spPr>
          <a:xfrm>
            <a:off x="473273" y="308074"/>
            <a:ext cx="81975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854"/>
              </a:buClr>
              <a:buSzPts val="2600"/>
              <a:buFont typeface="Poppins"/>
              <a:buNone/>
              <a:defRPr sz="2600" cap="none">
                <a:solidFill>
                  <a:srgbClr val="5B585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48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301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58E"/>
              </a:buClr>
              <a:buSzPts val="900"/>
              <a:buFont typeface="Poppins"/>
              <a:buNone/>
              <a:defRPr sz="900" cap="none">
                <a:solidFill>
                  <a:srgbClr val="9A958E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項目符號">
  <p:cSld name="大標題與項目符號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9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49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59" name="Google Shape;659;p14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50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sz="23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15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一頁三張">
  <p:cSld name="照片 - 一頁三張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1"/>
          <p:cNvSpPr>
            <a:spLocks noGrp="1"/>
          </p:cNvSpPr>
          <p:nvPr>
            <p:ph type="pic" idx="2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151"/>
          <p:cNvSpPr>
            <a:spLocks noGrp="1"/>
          </p:cNvSpPr>
          <p:nvPr>
            <p:ph type="pic" idx="3"/>
          </p:nvPr>
        </p:nvSpPr>
        <p:spPr>
          <a:xfrm>
            <a:off x="4723805" y="468809"/>
            <a:ext cx="3750600" cy="1989000"/>
          </a:xfrm>
          <a:prstGeom prst="rect">
            <a:avLst/>
          </a:prstGeom>
          <a:noFill/>
          <a:ln>
            <a:noFill/>
          </a:ln>
        </p:spPr>
      </p:sp>
      <p:sp>
        <p:nvSpPr>
          <p:cNvPr id="666" name="Google Shape;666;p151"/>
          <p:cNvSpPr>
            <a:spLocks noGrp="1"/>
          </p:cNvSpPr>
          <p:nvPr>
            <p:ph type="pic" idx="4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151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水平">
  <p:cSld name="照片 - 水平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52"/>
          <p:cNvSpPr>
            <a:spLocks noGrp="1"/>
          </p:cNvSpPr>
          <p:nvPr>
            <p:ph type="pic" idx="2"/>
          </p:nvPr>
        </p:nvSpPr>
        <p:spPr>
          <a:xfrm>
            <a:off x="1143000" y="354955"/>
            <a:ext cx="6858000" cy="311430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Google Shape;670;p152"/>
          <p:cNvSpPr txBox="1">
            <a:spLocks noGrp="1"/>
          </p:cNvSpPr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52"/>
          <p:cNvSpPr txBox="1">
            <a:spLocks noGrp="1"/>
          </p:cNvSpPr>
          <p:nvPr>
            <p:ph type="body" idx="1"/>
          </p:nvPr>
        </p:nvSpPr>
        <p:spPr>
          <a:xfrm>
            <a:off x="892969" y="4299645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72" name="Google Shape;672;p152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 - 中央">
  <p:cSld name="大標題 - 中央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53"/>
          <p:cNvSpPr txBox="1">
            <a:spLocks noGrp="1"/>
          </p:cNvSpPr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53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 - 直式">
  <p:cSld name="照片 - 直式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4"/>
          <p:cNvSpPr>
            <a:spLocks noGrp="1"/>
          </p:cNvSpPr>
          <p:nvPr>
            <p:ph type="pic" idx="2"/>
          </p:nvPr>
        </p:nvSpPr>
        <p:spPr>
          <a:xfrm>
            <a:off x="4723805" y="334863"/>
            <a:ext cx="3750600" cy="4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678" name="Google Shape;678;p154"/>
          <p:cNvSpPr txBox="1">
            <a:spLocks noGrp="1"/>
          </p:cNvSpPr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"/>
              <a:buNone/>
              <a:defRPr sz="3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54"/>
          <p:cNvSpPr txBox="1">
            <a:spLocks noGrp="1"/>
          </p:cNvSpPr>
          <p:nvPr>
            <p:ph type="body" idx="1"/>
          </p:nvPr>
        </p:nvSpPr>
        <p:spPr>
          <a:xfrm>
            <a:off x="669727" y="2491383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15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、項目符號與照片">
  <p:cSld name="大標題、項目符號與照片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55"/>
          <p:cNvSpPr>
            <a:spLocks noGrp="1"/>
          </p:cNvSpPr>
          <p:nvPr>
            <p:ph type="pic" idx="2"/>
          </p:nvPr>
        </p:nvSpPr>
        <p:spPr>
          <a:xfrm>
            <a:off x="4723805" y="1366242"/>
            <a:ext cx="3750600" cy="3315000"/>
          </a:xfrm>
          <a:prstGeom prst="rect">
            <a:avLst/>
          </a:prstGeom>
          <a:noFill/>
          <a:ln>
            <a:noFill/>
          </a:ln>
        </p:spPr>
      </p:sp>
      <p:sp>
        <p:nvSpPr>
          <p:cNvPr id="683" name="Google Shape;683;p155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155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93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1pPr>
            <a:lvl2pPr marL="914400" lvl="1" indent="-393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2pPr>
            <a:lvl3pPr marL="1371600" lvl="2" indent="-393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3pPr>
            <a:lvl4pPr marL="1828800" lvl="3" indent="-393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4pPr>
            <a:lvl5pPr marL="2286000" lvl="4" indent="-393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1800"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155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項目符號">
  <p:cSld name="項目符號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56"/>
          <p:cNvSpPr txBox="1">
            <a:spLocks noGrp="1"/>
          </p:cNvSpPr>
          <p:nvPr>
            <p:ph type="body" idx="1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lvl="0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156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言語錄">
  <p:cSld name="名言語錄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57"/>
          <p:cNvSpPr txBox="1">
            <a:spLocks noGrp="1"/>
          </p:cNvSpPr>
          <p:nvPr>
            <p:ph type="body" idx="1"/>
          </p:nvPr>
        </p:nvSpPr>
        <p:spPr>
          <a:xfrm>
            <a:off x="892969" y="3355330"/>
            <a:ext cx="7358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sz="1500" i="1"/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91" name="Google Shape;691;p157"/>
          <p:cNvSpPr txBox="1">
            <a:spLocks noGrp="1"/>
          </p:cNvSpPr>
          <p:nvPr>
            <p:ph type="body" idx="2"/>
          </p:nvPr>
        </p:nvSpPr>
        <p:spPr>
          <a:xfrm>
            <a:off x="892969" y="2223492"/>
            <a:ext cx="73581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sz="2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2pPr>
            <a:lvl3pPr marL="1371600" lvl="2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3pPr>
            <a:lvl4pPr marL="1828800" lvl="3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4pPr>
            <a:lvl5pPr marL="2286000" lvl="4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15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照片">
  <p:cSld name="照片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5" name="Google Shape;695;p158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copy">
  <p:cSld name="Agenda copy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59"/>
          <p:cNvSpPr/>
          <p:nvPr/>
        </p:nvSpPr>
        <p:spPr>
          <a:xfrm>
            <a:off x="-6623" y="633214"/>
            <a:ext cx="9157200" cy="471900"/>
          </a:xfrm>
          <a:prstGeom prst="rect">
            <a:avLst/>
          </a:prstGeom>
          <a:solidFill>
            <a:srgbClr val="B36AE1"/>
          </a:solidFill>
          <a:ln>
            <a:noFill/>
          </a:ln>
          <a:effectLst>
            <a:outerShdw blurRad="12700" dist="12700" dir="5400000" rotWithShape="0">
              <a:srgbClr val="000000">
                <a:alpha val="49800"/>
              </a:srgbClr>
            </a:outerShdw>
          </a:effectLst>
        </p:spPr>
        <p:txBody>
          <a:bodyPr spcFirstLastPara="1" wrap="square" lIns="17450" tIns="17450" rIns="17450" bIns="17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 Light"/>
              <a:buNone/>
            </a:pPr>
            <a:endParaRPr sz="1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159"/>
          <p:cNvSpPr txBox="1"/>
          <p:nvPr/>
        </p:nvSpPr>
        <p:spPr>
          <a:xfrm>
            <a:off x="7639559" y="704205"/>
            <a:ext cx="1190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450" tIns="17450" rIns="17450" bIns="174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rPr lang="zh-TW" sz="2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兩岸清華</a:t>
            </a:r>
            <a:endParaRPr sz="900"/>
          </a:p>
        </p:txBody>
      </p:sp>
      <p:sp>
        <p:nvSpPr>
          <p:cNvPr id="699" name="Google Shape;699;p159"/>
          <p:cNvSpPr txBox="1">
            <a:spLocks noGrp="1"/>
          </p:cNvSpPr>
          <p:nvPr>
            <p:ph type="sldNum" idx="12"/>
          </p:nvPr>
        </p:nvSpPr>
        <p:spPr>
          <a:xfrm>
            <a:off x="8287990" y="4231734"/>
            <a:ext cx="2274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25" tIns="31425" rIns="31425" bIns="31425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 b="0" i="0" u="none" strike="noStrike" cap="none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大標題與副標題">
  <p:cSld name="大標題與副標題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60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60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3200400" lvl="6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3657600" lvl="7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4114800" lvl="8" indent="-33655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703" name="Google Shape;703;p16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6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6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3" name="Google Shape;713;p1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6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1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Bullets">
  <p:cSld name="1_Title &amp; Bullets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5"/>
          <p:cNvSpPr txBox="1">
            <a:spLocks noGrp="1"/>
          </p:cNvSpPr>
          <p:nvPr>
            <p:ph type="body" idx="1"/>
          </p:nvPr>
        </p:nvSpPr>
        <p:spPr>
          <a:xfrm>
            <a:off x="473275" y="696516"/>
            <a:ext cx="81975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1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165"/>
          <p:cNvSpPr txBox="1">
            <a:spLocks noGrp="1"/>
          </p:cNvSpPr>
          <p:nvPr>
            <p:ph type="body" idx="2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0" name="Google Shape;730;p165"/>
          <p:cNvSpPr txBox="1">
            <a:spLocks noGrp="1"/>
          </p:cNvSpPr>
          <p:nvPr>
            <p:ph type="sldNum" idx="12"/>
          </p:nvPr>
        </p:nvSpPr>
        <p:spPr>
          <a:xfrm>
            <a:off x="4465814" y="4868912"/>
            <a:ext cx="2124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bg>
      <p:bgPr>
        <a:solidFill>
          <a:srgbClr val="FFFFFF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66"/>
          <p:cNvSpPr txBox="1">
            <a:spLocks noGrp="1"/>
          </p:cNvSpPr>
          <p:nvPr>
            <p:ph type="title"/>
          </p:nvPr>
        </p:nvSpPr>
        <p:spPr>
          <a:xfrm>
            <a:off x="669728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  <a:defRPr sz="50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166"/>
          <p:cNvSpPr txBox="1">
            <a:spLocks noGrp="1"/>
          </p:cNvSpPr>
          <p:nvPr>
            <p:ph type="sldNum" idx="12"/>
          </p:nvPr>
        </p:nvSpPr>
        <p:spPr>
          <a:xfrm>
            <a:off x="4449584" y="4878959"/>
            <a:ext cx="2358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r" rtl="0">
              <a:spcBef>
                <a:spcPts val="0"/>
              </a:spcBef>
              <a:buNone/>
              <a:defRPr sz="1100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6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6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6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6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1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16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1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16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8" name="Google Shape;748;p16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6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7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7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4" name="Google Shape;754;p17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p17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56" name="Google Shape;756;p17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17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17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47" cy="113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47" cy="3315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4460615" y="4902399"/>
            <a:ext cx="218008" cy="2325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844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308049" hangingPunct="0">
              <a:buClrTx/>
            </a:pPr>
            <a:fld id="{86CB4B4D-7CA3-9044-876B-883B54F8677D}" type="slidenum">
              <a:rPr lang="uk-UA" smtClean="0"/>
              <a:pPr algn="ctr" defTabSz="308049" hangingPunct="0">
                <a:buClrTx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893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4" r:id="rId12"/>
    <p:sldLayoutId id="2147483895" r:id="rId13"/>
    <p:sldLayoutId id="2147483896" r:id="rId14"/>
    <p:sldLayoutId id="2147483897" r:id="rId15"/>
  </p:sldLayoutIdLst>
  <p:transition spd="med"/>
  <p:hf sldNum="0" hdr="0" ftr="0" dt="0"/>
  <p:txStyles>
    <p:title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18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3438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468770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03155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3753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7192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0630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4069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75079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09464" marR="0" indent="-234385" algn="l" defTabSz="308049" rtl="0" latinLnBrk="0">
        <a:lnSpc>
          <a:spcPct val="100000"/>
        </a:lnSpc>
        <a:spcBef>
          <a:spcPts val="2215"/>
        </a:spcBef>
        <a:spcAft>
          <a:spcPts val="0"/>
        </a:spcAft>
        <a:buClrTx/>
        <a:buSzPct val="145000"/>
        <a:buFontTx/>
        <a:buChar char="•"/>
        <a:tabLst/>
        <a:defRPr sz="1687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20541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4108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61622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82163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602704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72324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43785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64326" algn="ctr" defTabSz="30804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4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54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5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sz="33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7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7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1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6" name="Google Shape;546;p121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7" name="Google Shape;547;p121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8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sz="5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6" name="Google Shape;616;p138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  <a:defRPr sz="21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7" name="Google Shape;617;p138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06" name="Google Shape;706;p16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7" name="Google Shape;707;p1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8" name="Google Shape;708;p16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9" name="Google Shape;709;p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0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79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3" name="Google Shape;803;p179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04" name="Google Shape;804;p179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3F59A8-6E73-4D15-AE4F-CF884AE1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0B6404-52A3-4CD1-859F-58680377B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B95EDF-26C6-4ECC-BCBC-D521166BD5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15174" hangingPunct="0">
              <a:buClrTx/>
            </a:pPr>
            <a:endParaRPr lang="zh-TW" altLang="en-US">
              <a:solidFill>
                <a:prstClr val="black">
                  <a:tint val="75000"/>
                </a:prst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766964-EDBB-43A9-B00E-064555CF8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15174" hangingPunct="0">
              <a:buClrTx/>
            </a:pPr>
            <a:endParaRPr lang="zh-TW" altLang="en-US">
              <a:solidFill>
                <a:prstClr val="black">
                  <a:tint val="75000"/>
                </a:prst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07AEB-F475-4CDA-9F44-3FDA287FC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215174" hangingPunct="0">
              <a:buClrTx/>
            </a:pPr>
            <a:fld id="{86CB4B4D-7CA3-9044-876B-883B54F8677D}" type="slidenum">
              <a:rPr lang="en-US" altLang="zh-TW" smtClean="0">
                <a:solidFill>
                  <a:prstClr val="black">
                    <a:tint val="75000"/>
                  </a:prstClr>
                </a:solidFill>
                <a:latin typeface="Avenir Medium"/>
                <a:ea typeface="Avenir Medium"/>
                <a:cs typeface="Avenir Medium"/>
                <a:sym typeface="Avenir Medium"/>
              </a:rPr>
              <a:pPr defTabSz="215174" hangingPunct="0">
                <a:buClrTx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Avenir Medium"/>
              <a:ea typeface="Avenir Medium"/>
              <a:cs typeface="Avenir Medium"/>
              <a:sym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8256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</p:sldLayoutIdLst>
  <p:hf sldNum="0" hdr="0" ftr="0" dt="0"/>
  <p:txStyles>
    <p:titleStyle>
      <a:lvl1pPr algn="l" defTabSz="514299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75" indent="-128575" algn="l" defTabSz="514299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25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874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24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4pPr>
      <a:lvl5pPr marL="1157174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5pPr>
      <a:lvl6pPr marL="1414323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671472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928622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185772" indent="-128575" algn="l" defTabSz="514299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1pPr>
      <a:lvl2pPr marL="257149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2pPr>
      <a:lvl3pPr marL="514299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3pPr>
      <a:lvl4pPr marL="771449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4pPr>
      <a:lvl5pPr marL="1028599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5pPr>
      <a:lvl6pPr marL="1285748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6pPr>
      <a:lvl7pPr marL="1542898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7pPr>
      <a:lvl8pPr marL="1800048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8pPr>
      <a:lvl9pPr marL="2057197" algn="l" defTabSz="514299" rtl="0" eaLnBrk="1" latinLnBrk="0" hangingPunct="1">
        <a:defRPr sz="10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han@gapp.nth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x.nthu.edu.tw/~chhan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qffers.qf.nthu.edu.tw:800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mbalib.com/zh-tw/%E9%87%91%E8%9E%8D%E5%88%9B%E6%96%B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finance-and-economics/2021/09/25/why-it-is-wise-to-add-bitcoin-to-an-investment-portfoli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finance-and-economics/2021/09/25/why-it-is-wise-to-add-bitcoin-to-an-investment-portfolio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chweser.com/cfa/blog/become-a-cfa-charterholder/fintech-topics-coming-to-the-cfa-exam-in-2019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01"/>
          <p:cNvSpPr txBox="1">
            <a:spLocks noGrp="1"/>
          </p:cNvSpPr>
          <p:nvPr>
            <p:ph type="ctrTitle"/>
          </p:nvPr>
        </p:nvSpPr>
        <p:spPr>
          <a:xfrm>
            <a:off x="311708" y="31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金融科技發展與實務</a:t>
            </a:r>
            <a:endParaRPr/>
          </a:p>
        </p:txBody>
      </p:sp>
      <p:sp>
        <p:nvSpPr>
          <p:cNvPr id="894" name="Google Shape;894;p201"/>
          <p:cNvSpPr txBox="1">
            <a:spLocks noGrp="1"/>
          </p:cNvSpPr>
          <p:nvPr>
            <p:ph type="subTitle" idx="1"/>
          </p:nvPr>
        </p:nvSpPr>
        <p:spPr>
          <a:xfrm>
            <a:off x="311700" y="268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CH Sean Han 韓傳祥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QF/Math/Fintech&amp;Blockchain, NTHU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Entrepreneurship Garage, NTHU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chhan@gapp.nthu.edu.tw</a:t>
            </a:r>
            <a:r>
              <a:rPr lang="zh-TW" sz="2400">
                <a:solidFill>
                  <a:schemeClr val="dk1"/>
                </a:solidFill>
              </a:rPr>
              <a:t>	</a:t>
            </a:r>
            <a:r>
              <a:rPr lang="zh-TW" sz="2400" u="sng">
                <a:solidFill>
                  <a:schemeClr val="hlink"/>
                </a:solidFill>
                <a:hlinkClick r:id="rId4"/>
              </a:rPr>
              <a:t>http:mx.nthu.edu.tw/~chhan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95" name="Google Shape;895;p2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台灣金融科技發展</a:t>
            </a:r>
            <a:endParaRPr sz="3400"/>
          </a:p>
        </p:txBody>
      </p:sp>
      <p:sp>
        <p:nvSpPr>
          <p:cNvPr id="986" name="Google Shape;986;p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873800" cy="3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金管會去年公布「金融科技發展路徑」、「資本市場藍圖」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逐步清晰的勾勒出數位金融發展的脈絡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在金融科技生態圈中，以計劃經濟的形式，共存共榮善盡彼此的功能。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2197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87" name="Google Shape;987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13"/>
          <p:cNvSpPr txBox="1">
            <a:spLocks noGrp="1"/>
          </p:cNvSpPr>
          <p:nvPr>
            <p:ph type="body" idx="1"/>
          </p:nvPr>
        </p:nvSpPr>
        <p:spPr>
          <a:xfrm>
            <a:off x="742298" y="909096"/>
            <a:ext cx="7804500" cy="4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2015/09/24 - 金管會成立金融科技辦公室。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2016/05/12 - 金管會公布「金融科技發展策略白皮書」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2016/09/09 - 金管會公布「金融科技發展十大計畫」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2017/12/29- 立法院三讀通過「金融科技發展與創新實驗條例（ 監理沙盒）草案」，成為繼英國、新加坡、澳洲及香港外第五個擁有監理沙盒制度的國家，實驗期間上限為3年，全球最長。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2019/07/30- 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將來銀行、LINE Bank（連線商業銀行）、樂天國際商業銀行三家業者均可設立純網路銀行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13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fld id="{00000000-1234-1234-1234-123412341234}" type="slidenum">
              <a:rPr lang="en-US" altLang="zh-TW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11</a:t>
            </a:fld>
            <a:endParaRPr/>
          </a:p>
        </p:txBody>
      </p:sp>
      <p:sp>
        <p:nvSpPr>
          <p:cNvPr id="994" name="Google Shape;994;p213"/>
          <p:cNvSpPr txBox="1"/>
          <p:nvPr/>
        </p:nvSpPr>
        <p:spPr>
          <a:xfrm>
            <a:off x="2136874" y="156246"/>
            <a:ext cx="48702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zh-TW" sz="4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Fintech 在台灣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14"/>
          <p:cNvSpPr txBox="1">
            <a:spLocks noGrp="1"/>
          </p:cNvSpPr>
          <p:nvPr>
            <p:ph type="title"/>
          </p:nvPr>
        </p:nvSpPr>
        <p:spPr>
          <a:xfrm>
            <a:off x="311600" y="578325"/>
            <a:ext cx="39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純網銀的「</a:t>
            </a:r>
            <a:r>
              <a:rPr lang="zh-TW" sz="2600" b="1"/>
              <a:t>鯰魚效應</a:t>
            </a:r>
            <a:r>
              <a:rPr lang="zh-TW" sz="2600"/>
              <a:t>」(I): 先是私人金融機構，其次才是公股機構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發展模式：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傳統：「先轉型」成功，內部效率性提升後，才能夠在精實的數位基礎「後創新」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新興：</a:t>
            </a:r>
            <a:r>
              <a:rPr lang="zh-TW" sz="2000">
                <a:solidFill>
                  <a:srgbClr val="FF0000"/>
                </a:solidFill>
              </a:rPr>
              <a:t>平台經濟</a:t>
            </a:r>
            <a:r>
              <a:rPr lang="zh-TW" sz="2000"/>
              <a:t>模式，乃是由不同的平台服務串連出</a:t>
            </a:r>
            <a:r>
              <a:rPr lang="zh-TW" sz="2000">
                <a:solidFill>
                  <a:srgbClr val="EE220C"/>
                </a:solidFill>
              </a:rPr>
              <a:t>金融生態圈</a:t>
            </a:r>
            <a:endParaRPr sz="2000">
              <a:solidFill>
                <a:srgbClr val="EE220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00" name="Google Shape;100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000" y="769388"/>
            <a:ext cx="4615440" cy="36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純網銀的「</a:t>
            </a:r>
            <a:r>
              <a:rPr lang="zh-TW" sz="3400" b="1"/>
              <a:t>鯰魚效應</a:t>
            </a:r>
            <a:r>
              <a:rPr lang="zh-TW" sz="3400"/>
              <a:t>」(II): 促進數位金融業務</a:t>
            </a:r>
            <a:endParaRPr/>
          </a:p>
        </p:txBody>
      </p:sp>
      <p:sp>
        <p:nvSpPr>
          <p:cNvPr id="1007" name="Google Shape;1007;p215"/>
          <p:cNvSpPr txBox="1">
            <a:spLocks noGrp="1"/>
          </p:cNvSpPr>
          <p:nvPr>
            <p:ph type="body" idx="1"/>
          </p:nvPr>
        </p:nvSpPr>
        <p:spPr>
          <a:xfrm>
            <a:off x="311700" y="1159225"/>
            <a:ext cx="8717100" cy="3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數位資訊安全：配置專責人員、系統、認證等管理措施，甚至保資安險。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數位普惠：以人為本，在疫情期間對學貸、勞工、中小企業等各項紓困貸款，移工貸款與外匯，大型異業平台合作等。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數位轉型：小從智能ATM、中到智能分行或某項服務系統優化、大到設立實驗室全面規劃轉型，</a:t>
            </a:r>
            <a:r>
              <a:rPr lang="zh-TW" sz="1900">
                <a:solidFill>
                  <a:srgbClr val="EE220C"/>
                </a:solidFill>
                <a:latin typeface="Arimo"/>
                <a:ea typeface="Arimo"/>
                <a:cs typeface="Arimo"/>
                <a:sym typeface="Arimo"/>
              </a:rPr>
              <a:t>按機構投入之資源、專利取得等有非常不同的成效</a:t>
            </a: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數位創新：有加油、運動、電商、快速貸款、社群媒體等不同場景或專項的創新生態圈。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數位資訊服務：評分很高的APP。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mo"/>
              <a:buChar char="●"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數位業務優化：在分行大廳、理財服務、企業方案、薪轉帳戶，甚至是機器學習平台等業務上都各有擅長。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這些成果顯示了創新、普及、安全與收益之間存在了動態的平衡點。</a:t>
            </a:r>
            <a:endParaRPr sz="19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08" name="Google Shape;1008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16"/>
          <p:cNvSpPr txBox="1">
            <a:spLocks noGrp="1"/>
          </p:cNvSpPr>
          <p:nvPr>
            <p:ph type="title"/>
          </p:nvPr>
        </p:nvSpPr>
        <p:spPr>
          <a:xfrm>
            <a:off x="311700" y="1191200"/>
            <a:ext cx="8520600" cy="18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Is it possible to have a fintech unicorn from Taiwan?</a:t>
            </a: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What are the charllenges?</a:t>
            </a:r>
            <a:endParaRPr sz="3700"/>
          </a:p>
        </p:txBody>
      </p:sp>
      <p:sp>
        <p:nvSpPr>
          <p:cNvPr id="1014" name="Google Shape;1014;p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正在進行的...DeFi未來(I)</a:t>
            </a:r>
            <a:endParaRPr/>
          </a:p>
        </p:txBody>
      </p:sp>
      <p:pic>
        <p:nvPicPr>
          <p:cNvPr id="1020" name="Google Shape;102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676" y="347678"/>
            <a:ext cx="1677877" cy="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1022" name="Google Shape;102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75" y="1351565"/>
            <a:ext cx="8167656" cy="325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正在進行的...DeFi未來(II)</a:t>
            </a:r>
            <a:endParaRPr/>
          </a:p>
        </p:txBody>
      </p:sp>
      <p:pic>
        <p:nvPicPr>
          <p:cNvPr id="1029" name="Google Shape;102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676" y="500078"/>
            <a:ext cx="1677877" cy="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1031" name="Google Shape;1031;p218"/>
          <p:cNvSpPr txBox="1"/>
          <p:nvPr/>
        </p:nvSpPr>
        <p:spPr>
          <a:xfrm>
            <a:off x="415400" y="1588250"/>
            <a:ext cx="7037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EE220C"/>
                </a:solidFill>
              </a:rPr>
              <a:t>Connect to real economy: Stable Coins, Stock Tokens,...</a:t>
            </a:r>
            <a:endParaRPr sz="1800" dirty="0">
              <a:solidFill>
                <a:srgbClr val="EE220C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09627"/>
              </p:ext>
            </p:extLst>
          </p:nvPr>
        </p:nvGraphicFramePr>
        <p:xfrm>
          <a:off x="1356500" y="2620410"/>
          <a:ext cx="6096000" cy="1844040"/>
        </p:xfrm>
        <a:graphic>
          <a:graphicData uri="http://schemas.openxmlformats.org/drawingml/2006/table">
            <a:tbl>
              <a:tblPr firstRow="1" bandRow="1">
                <a:tableStyleId>{71333D1E-25ED-4845-B735-0B224A2AAB76}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數位資產產品</a:t>
                      </a:r>
                      <a:endParaRPr lang="zh-TW" alt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中心化</a:t>
                      </a:r>
                      <a:endParaRPr lang="zh-TW" alt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去中心化</a:t>
                      </a:r>
                      <a:endParaRPr lang="zh-TW" alt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主動式</a:t>
                      </a:r>
                      <a:endParaRPr lang="zh-TW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標的：通證 </a:t>
                      </a: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(token)</a:t>
                      </a:r>
                      <a:endParaRPr lang="zh-TW" alt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???</a:t>
                      </a:r>
                      <a:endParaRPr lang="mr-IN" sz="1600">
                        <a:effectLst/>
                      </a:endParaRPr>
                    </a:p>
                    <a:p>
                      <a:pPr fontAlgn="t"/>
                      <a:br>
                        <a:rPr lang="mr-IN" sz="1600">
                          <a:effectLst/>
                        </a:rPr>
                      </a:br>
                      <a:endParaRPr lang="mr-IN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Pie/Mirror/Synthetix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被動式</a:t>
                      </a:r>
                      <a:endParaRPr lang="zh-TW" alt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標的：加密貨幣</a:t>
                      </a:r>
                      <a:endParaRPr lang="zh-TW" alt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BGCI ETF</a:t>
                      </a:r>
                      <a:endParaRPr lang="en-US" sz="16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Crypto 20</a:t>
                      </a:r>
                      <a:endParaRPr lang="en-US" sz="16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19"/>
          <p:cNvSpPr txBox="1">
            <a:spLocks noGrp="1"/>
          </p:cNvSpPr>
          <p:nvPr>
            <p:ph type="title"/>
          </p:nvPr>
        </p:nvSpPr>
        <p:spPr>
          <a:xfrm>
            <a:off x="457200" y="1341250"/>
            <a:ext cx="8229600" cy="857400"/>
          </a:xfrm>
          <a:prstGeom prst="rect">
            <a:avLst/>
          </a:prstGeom>
        </p:spPr>
        <p:txBody>
          <a:bodyPr spcFirstLastPara="1" wrap="square" lIns="58925" tIns="29450" rIns="58925" bIns="2945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Case Study: </a:t>
            </a:r>
            <a:br>
              <a:rPr lang="en-US" altLang="zh-TW" dirty="0"/>
            </a:br>
            <a:r>
              <a:rPr lang="zh-TW" dirty="0"/>
              <a:t>AI</a:t>
            </a:r>
            <a:r>
              <a:rPr lang="en-US" altLang="zh-TW" dirty="0" err="1"/>
              <a:t>oT</a:t>
            </a:r>
            <a:r>
              <a:rPr lang="en-US" altLang="zh-TW" dirty="0"/>
              <a:t> </a:t>
            </a:r>
            <a:r>
              <a:rPr lang="zh-TW" altLang="en-US" dirty="0"/>
              <a:t>在保險上的應用</a:t>
            </a:r>
            <a:endParaRPr dirty="0"/>
          </a:p>
        </p:txBody>
      </p:sp>
      <p:sp>
        <p:nvSpPr>
          <p:cNvPr id="1038" name="Google Shape;1038;p2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5022" y="528637"/>
            <a:ext cx="6785427" cy="74563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保險市場現況與預估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63804" y="1388532"/>
            <a:ext cx="6811824" cy="3083136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2015 WEF</a:t>
            </a:r>
            <a:r>
              <a:rPr lang="zh-TW" altLang="en-US" sz="1800" dirty="0"/>
              <a:t> 預測金融科技創新立即衝擊的是銀行業，然而受到影響最大的預計是</a:t>
            </a:r>
            <a:r>
              <a:rPr lang="zh-TW" altLang="en-US" sz="1800" b="1" dirty="0">
                <a:solidFill>
                  <a:srgbClr val="FF0000"/>
                </a:solidFill>
              </a:rPr>
              <a:t>保險業</a:t>
            </a:r>
            <a:endParaRPr lang="en-US" altLang="zh-TW" sz="1800" dirty="0"/>
          </a:p>
          <a:p>
            <a:r>
              <a:rPr lang="en-US" altLang="zh-TW" sz="1800" dirty="0"/>
              <a:t>McKinsey Global Institute</a:t>
            </a:r>
            <a:r>
              <a:rPr lang="zh-TW" altLang="en-US" sz="1800" dirty="0"/>
              <a:t>趨勢研究報告</a:t>
            </a:r>
          </a:p>
          <a:p>
            <a:pPr lvl="1"/>
            <a:r>
              <a:rPr lang="en-US" altLang="zh-TW" sz="1800" dirty="0"/>
              <a:t>2025 </a:t>
            </a:r>
            <a:r>
              <a:rPr lang="en-US" altLang="zh-TW" sz="1800" dirty="0" err="1"/>
              <a:t>IoT</a:t>
            </a:r>
            <a:r>
              <a:rPr lang="en-US" altLang="zh-TW" sz="1800" dirty="0"/>
              <a:t> </a:t>
            </a:r>
            <a:r>
              <a:rPr lang="zh-TW" altLang="en-US" sz="1800" dirty="0"/>
              <a:t>相關產值將達 </a:t>
            </a:r>
            <a:r>
              <a:rPr lang="en-US" altLang="zh-TW" sz="1800" dirty="0"/>
              <a:t>3.9</a:t>
            </a:r>
            <a:r>
              <a:rPr lang="zh-TW" altLang="en-US" sz="1800" dirty="0"/>
              <a:t>兆 </a:t>
            </a:r>
            <a:r>
              <a:rPr lang="en-US" altLang="zh-TW" sz="1800" dirty="0"/>
              <a:t>~ 11.1 </a:t>
            </a:r>
            <a:r>
              <a:rPr lang="zh-TW" altLang="en-US" sz="1800" dirty="0"/>
              <a:t>兆美金</a:t>
            </a:r>
          </a:p>
          <a:p>
            <a:pPr lvl="1"/>
            <a:r>
              <a:rPr lang="zh-TW" altLang="en-US" sz="1800" dirty="0"/>
              <a:t>其中將近</a:t>
            </a:r>
            <a:r>
              <a:rPr lang="zh-TW" altLang="en-US" sz="1800" dirty="0">
                <a:solidFill>
                  <a:srgbClr val="FF0000"/>
                </a:solidFill>
              </a:rPr>
              <a:t>一兆的產值與保險相關</a:t>
            </a:r>
          </a:p>
          <a:p>
            <a:r>
              <a:rPr lang="en-US" altLang="zh-TW" sz="1800" dirty="0"/>
              <a:t>Accenture</a:t>
            </a:r>
            <a:r>
              <a:rPr lang="zh-TW" altLang="en-US" sz="1800" dirty="0"/>
              <a:t> </a:t>
            </a:r>
            <a:r>
              <a:rPr lang="en-US" altLang="zh-TW" sz="1800" dirty="0"/>
              <a:t>2017</a:t>
            </a:r>
            <a:r>
              <a:rPr lang="zh-TW" altLang="zh-TW" sz="1800" dirty="0"/>
              <a:t>（</a:t>
            </a:r>
            <a:r>
              <a:rPr lang="en-US" altLang="zh-TW" sz="1800" dirty="0"/>
              <a:t>The Risk of </a:t>
            </a:r>
            <a:r>
              <a:rPr lang="en-US" altLang="zh-TW" sz="1800" dirty="0" err="1"/>
              <a:t>InsurTech</a:t>
            </a:r>
            <a:r>
              <a:rPr lang="zh-TW" altLang="zh-TW" sz="1800" dirty="0"/>
              <a:t>）」報告，全球過去三年保險科技分析</a:t>
            </a:r>
            <a:r>
              <a:rPr lang="zh-TW" altLang="en-US" sz="1800" dirty="0"/>
              <a:t>指出，</a:t>
            </a:r>
            <a:r>
              <a:rPr lang="zh-TW" altLang="zh-TW" sz="1800" dirty="0">
                <a:solidFill>
                  <a:srgbClr val="FF0000"/>
                </a:solidFill>
              </a:rPr>
              <a:t>與</a:t>
            </a:r>
            <a:r>
              <a:rPr lang="en-US" altLang="zh-TW" sz="1800" dirty="0">
                <a:solidFill>
                  <a:srgbClr val="FF0000"/>
                </a:solidFill>
              </a:rPr>
              <a:t>AI</a:t>
            </a:r>
            <a:r>
              <a:rPr lang="zh-TW" altLang="zh-TW" sz="1800" dirty="0">
                <a:solidFill>
                  <a:srgbClr val="FF0000"/>
                </a:solidFill>
              </a:rPr>
              <a:t>和</a:t>
            </a:r>
            <a:r>
              <a:rPr lang="en-US" altLang="zh-TW" sz="1800" dirty="0" err="1">
                <a:solidFill>
                  <a:srgbClr val="FF0000"/>
                </a:solidFill>
              </a:rPr>
              <a:t>IoT</a:t>
            </a:r>
            <a:r>
              <a:rPr lang="zh-TW" altLang="zh-TW" sz="1800" dirty="0">
                <a:solidFill>
                  <a:srgbClr val="FF0000"/>
                </a:solidFill>
              </a:rPr>
              <a:t>相關的交易增加了</a:t>
            </a:r>
            <a:r>
              <a:rPr lang="en-US" altLang="zh-TW" sz="1800" dirty="0">
                <a:solidFill>
                  <a:srgbClr val="FF0000"/>
                </a:solidFill>
              </a:rPr>
              <a:t>79%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3292998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Screen Shot 2016-12-05 at 9.31.34 AM.png" descr="Screen Shot 2016-12-05 at 9.31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93356"/>
            <a:ext cx="6858001" cy="355678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字方塊 4"/>
          <p:cNvSpPr txBox="1"/>
          <p:nvPr/>
        </p:nvSpPr>
        <p:spPr>
          <a:xfrm>
            <a:off x="2402086" y="937617"/>
            <a:ext cx="1834970" cy="2871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 defTabSz="308049" hangingPunct="0">
              <a:buClrTx/>
            </a:pPr>
            <a:endParaRPr kumimoji="1" lang="zh-TW" altLang="en-US" sz="1266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1304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0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latin typeface="Arial"/>
                <a:ea typeface="Arial"/>
                <a:cs typeface="Arial"/>
                <a:sym typeface="Arial"/>
              </a:rPr>
              <a:t>Outline</a:t>
            </a:r>
            <a:endParaRPr sz="3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204"/>
          <p:cNvSpPr txBox="1">
            <a:spLocks noGrp="1"/>
          </p:cNvSpPr>
          <p:nvPr>
            <p:ph type="body" idx="2"/>
          </p:nvPr>
        </p:nvSpPr>
        <p:spPr>
          <a:xfrm>
            <a:off x="628650" y="1411098"/>
            <a:ext cx="7886700" cy="2061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Fintech 發展與風險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	TW Fintech Unicorn?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	CeFi 與 DeFi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AI 應用案例與風險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dirty="0"/>
              <a:t>	</a:t>
            </a:r>
            <a:r>
              <a:rPr lang="en-US" altLang="zh-TW" dirty="0"/>
              <a:t>Case: </a:t>
            </a:r>
            <a:r>
              <a:rPr lang="en-US" altLang="zh-TW" dirty="0" err="1"/>
              <a:t>AIoT</a:t>
            </a:r>
            <a:r>
              <a:rPr lang="zh-TW" altLang="en-US" dirty="0"/>
              <a:t>的保險應用</a:t>
            </a:r>
            <a:endParaRPr lang="en-US" altLang="zh-TW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zh-TW" dirty="0"/>
              <a:t>	</a:t>
            </a:r>
            <a:r>
              <a:rPr lang="zh-TW" dirty="0"/>
              <a:t>Trusted AI?</a:t>
            </a:r>
            <a:endParaRPr dirty="0"/>
          </a:p>
        </p:txBody>
      </p:sp>
      <p:sp>
        <p:nvSpPr>
          <p:cNvPr id="922" name="Google Shape;922;p204"/>
          <p:cNvSpPr txBox="1">
            <a:spLocks noGrp="1"/>
          </p:cNvSpPr>
          <p:nvPr>
            <p:ph type="sldNum" idx="12"/>
          </p:nvPr>
        </p:nvSpPr>
        <p:spPr>
          <a:xfrm>
            <a:off x="4465814" y="4868912"/>
            <a:ext cx="212400" cy="203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Screen Shot 2016-12-05 at 9.31.50 AM.png" descr="Screen Shot 2016-12-05 at 9.31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812274"/>
            <a:ext cx="6858001" cy="351895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文字方塊 3"/>
          <p:cNvSpPr txBox="1"/>
          <p:nvPr/>
        </p:nvSpPr>
        <p:spPr>
          <a:xfrm>
            <a:off x="2402086" y="924223"/>
            <a:ext cx="1834970" cy="2871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 defTabSz="308049" hangingPunct="0">
              <a:buClrTx/>
            </a:pPr>
            <a:endParaRPr kumimoji="1" lang="zh-TW" altLang="en-US" sz="1266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817691" y="924223"/>
            <a:ext cx="1955602" cy="2871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 defTabSz="308049" hangingPunct="0">
              <a:buClrTx/>
            </a:pPr>
            <a:endParaRPr kumimoji="1" lang="zh-TW" altLang="en-US" sz="1266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5291323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Screen Shot 2016-12-05 at 10.48.08 AM.png" descr="Screen Shot 2016-12-05 at 10.48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845090"/>
            <a:ext cx="6858001" cy="345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E42C23F-9148-5B42-99EA-31098660D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5" y="1094785"/>
            <a:ext cx="1158163" cy="5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2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1760220" y="791172"/>
            <a:ext cx="5657850" cy="81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b" anchorCtr="0">
            <a:noAutofit/>
          </a:bodyPr>
          <a:lstStyle/>
          <a:p>
            <a:pPr algn="l">
              <a:lnSpc>
                <a:spcPct val="85000"/>
              </a:lnSpc>
              <a:buClr>
                <a:srgbClr val="3F3F3F"/>
              </a:buClr>
              <a:buSzPts val="4800"/>
            </a:pPr>
            <a:r>
              <a:rPr lang="en-US" altLang="zh-TW" dirty="0">
                <a:latin typeface="Calibri"/>
                <a:ea typeface="Calibri"/>
                <a:cs typeface="Calibri"/>
                <a:sym typeface="Calibri"/>
              </a:rPr>
              <a:t>DV</a:t>
            </a:r>
            <a:r>
              <a:rPr lang="zh-TW" dirty="0">
                <a:latin typeface="Calibri"/>
                <a:ea typeface="Calibri"/>
                <a:cs typeface="Calibri"/>
                <a:sym typeface="Calibri"/>
              </a:rPr>
              <a:t>影像分析—偵測碰撞</a:t>
            </a:r>
            <a:endParaRPr dirty="0"/>
          </a:p>
        </p:txBody>
      </p:sp>
      <p:pic>
        <p:nvPicPr>
          <p:cNvPr id="138" name="Google Shape;138;p16" descr="https://lh4.googleusercontent.com/ihQeZPfrWcvyO9aJzmvp_-B-Sxmzj73UxAwObhBlEQwsJq5szeSCAKYyqECFLzITLb_5LHv1r9GAwLcWUDzej8tEds7tFEy0xfysyfOkIDRAEtIXnj8XXnarmNRrIAstbt8jRSm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6444" y="1754555"/>
            <a:ext cx="3225402" cy="28214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5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1760220" y="804153"/>
            <a:ext cx="5657850" cy="81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b" anchorCtr="0">
            <a:noAutofit/>
          </a:bodyPr>
          <a:lstStyle/>
          <a:p>
            <a:pPr lvl="0"/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AI 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碰撞物體辨識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8787" y="1753516"/>
            <a:ext cx="4326435" cy="25230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587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1760220" y="458635"/>
            <a:ext cx="5657850" cy="8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7" tIns="25706" rIns="51427" bIns="25706" anchor="b" anchorCtr="0">
            <a:noAutofit/>
          </a:bodyPr>
          <a:lstStyle/>
          <a:p>
            <a:pPr algn="l">
              <a:lnSpc>
                <a:spcPct val="85000"/>
              </a:lnSpc>
              <a:buClr>
                <a:srgbClr val="3F3F3F"/>
              </a:buClr>
              <a:buSzPts val="4800"/>
            </a:pPr>
            <a:r>
              <a:rPr lang="en-US" altLang="zh-TW" dirty="0">
                <a:latin typeface="Calibri"/>
                <a:ea typeface="Calibri"/>
                <a:cs typeface="Calibri"/>
                <a:sym typeface="Calibri"/>
              </a:rPr>
              <a:t>AI </a:t>
            </a:r>
            <a:r>
              <a:rPr lang="zh-TW" dirty="0">
                <a:latin typeface="Calibri"/>
                <a:ea typeface="Calibri"/>
                <a:cs typeface="Calibri"/>
                <a:sym typeface="Calibri"/>
              </a:rPr>
              <a:t>預測事故嚴重程度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1760220" y="4021490"/>
            <a:ext cx="5657850" cy="52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51432" indent="-67862">
              <a:lnSpc>
                <a:spcPct val="90000"/>
              </a:lnSpc>
              <a:spcBef>
                <a:spcPts val="0"/>
              </a:spcBef>
              <a:buSzPts val="1900"/>
              <a:buFont typeface="Microsoft JhengHei"/>
              <a:buChar char=" "/>
            </a:pPr>
            <a:r>
              <a:rPr lang="zh-TW" altLang="en-US" sz="1069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endParaRPr sz="1069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1432" indent="-67862">
              <a:lnSpc>
                <a:spcPct val="90000"/>
              </a:lnSpc>
              <a:spcBef>
                <a:spcPts val="787"/>
              </a:spcBef>
              <a:buSzPts val="1900"/>
              <a:buFont typeface="Microsoft JhengHei"/>
              <a:buChar char=" "/>
            </a:pPr>
            <a:r>
              <a:rPr lang="zh-TW" altLang="en-US" sz="1069" dirty="0">
                <a:latin typeface="Microsoft JhengHei"/>
                <a:ea typeface="Microsoft JhengHei"/>
                <a:cs typeface="Microsoft JhengHei"/>
                <a:sym typeface="Microsoft JhengHei"/>
              </a:rPr>
              <a:t>訓練資料集使用</a:t>
            </a:r>
            <a:r>
              <a:rPr lang="zh-TW" altLang="en-US" sz="1069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美國警政單位所公布的摩托車交通事故紀錄，總計有</a:t>
            </a:r>
            <a:r>
              <a:rPr lang="en-US" altLang="zh-TW" sz="1069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r>
            <a:r>
              <a:rPr lang="zh-TW" altLang="en-US" sz="1069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萬多筆資料</a:t>
            </a:r>
            <a:r>
              <a:rPr lang="zh-TW" altLang="en-US" sz="1069" dirty="0"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en-US" altLang="zh-TW" sz="1069" dirty="0">
                <a:latin typeface="Microsoft JhengHei"/>
                <a:ea typeface="Microsoft JhengHei"/>
                <a:cs typeface="Microsoft JhengHei"/>
                <a:sym typeface="Microsoft JhengHei"/>
              </a:rPr>
              <a:t>32</a:t>
            </a:r>
            <a:r>
              <a:rPr lang="zh-TW" altLang="en-US" sz="1069" dirty="0">
                <a:latin typeface="Microsoft JhengHei"/>
                <a:ea typeface="Microsoft JhengHei"/>
                <a:cs typeface="Microsoft JhengHei"/>
                <a:sym typeface="Microsoft JhengHei"/>
              </a:rPr>
              <a:t>個欄位。</a:t>
            </a:r>
            <a:endParaRPr sz="1069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lnSpc>
                <a:spcPct val="90000"/>
              </a:lnSpc>
              <a:spcBef>
                <a:spcPts val="787"/>
              </a:spcBef>
              <a:buSzPts val="2000"/>
              <a:buNone/>
            </a:pPr>
            <a:endParaRPr sz="1069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840208" y="1467394"/>
            <a:ext cx="5657850" cy="102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706" rIns="0" bIns="25706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0"/>
              </a:spcBef>
              <a:buSzPts val="2400"/>
              <a:buFont typeface="Arial" charset="0"/>
              <a:buChar char="•"/>
            </a:pPr>
            <a:r>
              <a:rPr lang="zh-TW" altLang="en-US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使用決策樹與神經網路並行的混合模型</a:t>
            </a:r>
            <a:endParaRPr sz="135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2400"/>
              <a:buFont typeface="Arial" charset="0"/>
              <a:buChar char="•"/>
            </a:pPr>
            <a:r>
              <a:rPr lang="zh-TW" altLang="en-US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其中交通事故數據被送到決策樹以生成節點資訊</a:t>
            </a:r>
            <a:endParaRPr sz="135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2400"/>
              <a:buFont typeface="Arial" charset="0"/>
              <a:buChar char="•"/>
            </a:pPr>
            <a:r>
              <a:rPr lang="zh-TW" altLang="en-US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再來會提供訓練集和節點資訊以用於訓練</a:t>
            </a:r>
            <a:r>
              <a:rPr lang="en-US" altLang="zh-TW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ANN</a:t>
            </a:r>
            <a:r>
              <a:rPr lang="zh-TW" altLang="en-US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2400"/>
              <a:buFont typeface="Arial" charset="0"/>
              <a:buChar char="•"/>
            </a:pPr>
            <a:r>
              <a:rPr lang="zh-TW" altLang="en-US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效能分析：</a:t>
            </a:r>
            <a:r>
              <a:rPr lang="en-US" altLang="zh-TW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35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交叉驗證後結果為</a:t>
            </a:r>
            <a:r>
              <a:rPr lang="en-US" altLang="zh-TW" sz="135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94</a:t>
            </a:r>
            <a:r>
              <a:rPr lang="en-US" altLang="zh-TW" sz="1350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r>
              <a:rPr lang="en-US" altLang="zh-TW" sz="135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35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208" y="2494069"/>
            <a:ext cx="1773464" cy="14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2941" y="2570934"/>
            <a:ext cx="3360094" cy="138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840208" y="4623450"/>
            <a:ext cx="5451413" cy="378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pPr defTabSz="308049" hangingPunct="0">
              <a:buClrTx/>
            </a:pPr>
            <a:r>
              <a:rPr lang="en-US" altLang="zh-TW" sz="1055" dirty="0">
                <a:latin typeface="Helvetica Neue Medium"/>
                <a:ea typeface="Helvetica Neue"/>
                <a:cs typeface="Helvetica Neue"/>
                <a:sym typeface="Helvetica Neue"/>
              </a:rPr>
              <a:t>Reference: H.-H. Hsu, N.-F. Huang, C.-H. Han. </a:t>
            </a:r>
            <a:r>
              <a:rPr lang="en-US" altLang="zh-TW" sz="1055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Collision Analysis to </a:t>
            </a:r>
          </a:p>
          <a:p>
            <a:pPr defTabSz="308049" hangingPunct="0">
              <a:buClrTx/>
            </a:pPr>
            <a:r>
              <a:rPr lang="en-US" altLang="zh-TW" sz="1055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Motor </a:t>
            </a:r>
            <a:r>
              <a:rPr lang="en-US" altLang="zh-TW" sz="1055"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Dashcam</a:t>
            </a:r>
            <a:r>
              <a:rPr lang="en-US" altLang="zh-TW" sz="1055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Videos With YOLO and Mask R-CNN for Auto Insurance. ICIEM, 2020.</a:t>
            </a:r>
            <a:r>
              <a:rPr lang="zh-TW" altLang="zh-TW" sz="1055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endParaRPr lang="zh-TW" altLang="en-US" sz="1055" dirty="0">
              <a:latin typeface="Helvetica Neue Medium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66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400">
                <a:latin typeface="Arial"/>
                <a:ea typeface="Arial"/>
                <a:cs typeface="Arial"/>
                <a:sym typeface="Arial"/>
              </a:rPr>
              <a:t>AI發展利基點與風險</a:t>
            </a:r>
            <a:endParaRPr/>
          </a:p>
        </p:txBody>
      </p:sp>
      <p:sp>
        <p:nvSpPr>
          <p:cNvPr id="1345" name="Google Shape;1345;p2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dirty="0">
                <a:latin typeface="Arial"/>
                <a:ea typeface="Arial"/>
                <a:cs typeface="Arial"/>
                <a:sym typeface="Arial"/>
              </a:rPr>
              <a:t>(1)治理與協調：需要一個高效、有效的治理和協調框架；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dirty="0">
                <a:latin typeface="Arial"/>
                <a:ea typeface="Arial"/>
                <a:cs typeface="Arial"/>
                <a:sym typeface="Arial"/>
              </a:rPr>
              <a:t>(2) 數據：需要大量、高品質、安全的數據；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dirty="0">
                <a:latin typeface="Arial"/>
                <a:ea typeface="Arial"/>
                <a:cs typeface="Arial"/>
                <a:sym typeface="Arial"/>
              </a:rPr>
              <a:t>(3)計算基礎架構：有一個計算基礎設施儲存、分析和處理這些數據。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dirty="0">
                <a:latin typeface="Arial"/>
                <a:ea typeface="Arial"/>
                <a:cs typeface="Arial"/>
                <a:sym typeface="Arial"/>
              </a:rPr>
              <a:t>因此只要數據源充足，應用AI的領域就可能相當廣泛。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dirty="0">
                <a:latin typeface="Arial"/>
                <a:ea typeface="Arial"/>
                <a:cs typeface="Arial"/>
                <a:sym typeface="Arial"/>
              </a:rPr>
              <a:t>風險案例：線上交易未被核准或風險未被充分揭露的商品，傳播不實的資訊內容，甚至是線上服務所採用的演算法有被操縱的可能性等等，使得平台被不肖人士所利用，因而產生一些對數位經濟以及社會上的負面影響，特別是對於線上用戶的基本權利可能產生很大的衝擊。</a:t>
            </a:r>
            <a:endParaRPr sz="19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2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E3E08-FEFB-3D43-B8BB-47BD3389C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5" y="804084"/>
            <a:ext cx="1625600" cy="5651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58925" tIns="29450" rIns="58925" bIns="294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可信任AI管理機制</a:t>
            </a:r>
            <a:endParaRPr/>
          </a:p>
        </p:txBody>
      </p:sp>
      <p:sp>
        <p:nvSpPr>
          <p:cNvPr id="1359" name="Google Shape;1359;p24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spcFirstLastPara="1" wrap="square" lIns="58925" tIns="29450" rIns="58925" bIns="2945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Shaping Europe’s digital future. European Commission Report. April, 2021</a:t>
            </a: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必須以人為本，保障人權。這些機制包括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（1）對AI應用的風險分級，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(2)   建立高風險清單，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（3）對高風險應用的用戶、AI系統開發商設定明確的要求與義務，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（4）投放AI系統前的合格評估，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（5）投放AI系統市場後的建議執行與協調等。</a:t>
            </a:r>
            <a:endParaRPr sz="2900"/>
          </a:p>
        </p:txBody>
      </p:sp>
      <p:sp>
        <p:nvSpPr>
          <p:cNvPr id="1360" name="Google Shape;1360;p2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47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結論</a:t>
            </a:r>
            <a:endParaRPr/>
          </a:p>
        </p:txBody>
      </p:sp>
      <p:sp>
        <p:nvSpPr>
          <p:cNvPr id="1373" name="Google Shape;1373;p247"/>
          <p:cNvSpPr txBox="1">
            <a:spLocks noGrp="1"/>
          </p:cNvSpPr>
          <p:nvPr>
            <p:ph type="body" idx="1"/>
          </p:nvPr>
        </p:nvSpPr>
        <p:spPr>
          <a:xfrm>
            <a:off x="669727" y="1366242"/>
            <a:ext cx="7804500" cy="3315000"/>
          </a:xfrm>
          <a:prstGeom prst="rect">
            <a:avLst/>
          </a:prstGeom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面臨不斷推陳的數位創新，監理機構與企業管理階層可以藉由以下的策略，完善新產業的發展：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建立公平的環境以促進金融市場的創新、成長、合作與競爭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發展以人為本的可信任AI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創造安全的數位空間並保護用戶的基本權利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4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26"/>
          <p:cNvSpPr txBox="1">
            <a:spLocks noGrp="1"/>
          </p:cNvSpPr>
          <p:nvPr>
            <p:ph type="title"/>
          </p:nvPr>
        </p:nvSpPr>
        <p:spPr>
          <a:xfrm>
            <a:off x="457200" y="434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/>
              <a:t>HW</a:t>
            </a:r>
            <a:r>
              <a:rPr lang="zh-TW" sz="3200" dirty="0"/>
              <a:t>：</a:t>
            </a:r>
            <a:r>
              <a:rPr lang="zh-TW" sz="3550" dirty="0"/>
              <a:t>社群投資投組大擂台</a:t>
            </a:r>
            <a:endParaRPr sz="355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137"/>
              <a:buFont typeface="Arial"/>
              <a:buNone/>
            </a:pPr>
            <a:r>
              <a:rPr lang="zh-TW" sz="2550" b="1" u="sng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http://qffers.qf.nthu.edu.tw:8002</a:t>
            </a:r>
            <a:endParaRPr sz="5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0" name="Google Shape;1140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100" y="2385175"/>
            <a:ext cx="2537450" cy="251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225" y="2371862"/>
            <a:ext cx="2537450" cy="2546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2" name="Google Shape;1142;p226"/>
          <p:cNvGraphicFramePr/>
          <p:nvPr/>
        </p:nvGraphicFramePr>
        <p:xfrm>
          <a:off x="600525" y="1681188"/>
          <a:ext cx="6655700" cy="1067125"/>
        </p:xfrm>
        <a:graphic>
          <a:graphicData uri="http://schemas.openxmlformats.org/drawingml/2006/table">
            <a:tbl>
              <a:tblPr>
                <a:noFill/>
                <a:tableStyleId>{71333D1E-25ED-4845-B735-0B224A2AAB76}</a:tableStyleId>
              </a:tblPr>
              <a:tblGrid>
                <a:gridCol w="332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150">
                <a:tc>
                  <a:txBody>
                    <a:bodyPr/>
                    <a:lstStyle/>
                    <a:p>
                      <a:pPr marL="63500" marR="635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選擇投組的成份資產，並給投組取一個名字，然後送出。</a:t>
                      </a:r>
                      <a:endParaRPr sz="16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顯示回測完成的訊息，可直接點選進入投組的結果頁面。</a:t>
                      </a:r>
                      <a:endParaRPr sz="16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3" name="Google Shape;1143;p226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pic>
        <p:nvPicPr>
          <p:cNvPr id="1144" name="Google Shape;1144;p2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9674" y="113001"/>
            <a:ext cx="1775725" cy="17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400" y="1455125"/>
            <a:ext cx="2743500" cy="275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850" y="1403263"/>
            <a:ext cx="2846850" cy="285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2" name="Google Shape;1152;p227"/>
          <p:cNvGraphicFramePr/>
          <p:nvPr/>
        </p:nvGraphicFramePr>
        <p:xfrm>
          <a:off x="1356850" y="380706"/>
          <a:ext cx="6227050" cy="1080770"/>
        </p:xfrm>
        <a:graphic>
          <a:graphicData uri="http://schemas.openxmlformats.org/drawingml/2006/table">
            <a:tbl>
              <a:tblPr>
                <a:noFill/>
                <a:tableStyleId>{71333D1E-25ED-4845-B735-0B224A2AAB76}</a:tableStyleId>
              </a:tblPr>
              <a:tblGrid>
                <a:gridCol w="311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625">
                <a:tc>
                  <a:txBody>
                    <a:bodyPr/>
                    <a:lstStyle/>
                    <a:p>
                      <a:pPr marL="63500" marR="635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  <a:p>
                      <a:pPr marL="63500" marR="635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投組的排行頁面，可以按照各種表現指標排行。</a:t>
                      </a:r>
                      <a:endParaRPr sz="17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  <a:p>
                      <a:pPr marL="63500" marR="635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700"/>
                        <a:t>個別投組的結果頁面，可以顯示各種投組表現指標。</a:t>
                      </a:r>
                      <a:endParaRPr sz="17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3500" marR="63500" marT="47625" marB="476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53" name="Google Shape;1153;p227"/>
          <p:cNvSpPr/>
          <p:nvPr/>
        </p:nvSpPr>
        <p:spPr>
          <a:xfrm>
            <a:off x="6556225" y="4365313"/>
            <a:ext cx="2124300" cy="606600"/>
          </a:xfrm>
          <a:prstGeom prst="wedgeEllipseCallout">
            <a:avLst>
              <a:gd name="adj1" fmla="val -43400"/>
              <a:gd name="adj2" fmla="val -7399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投組競賽遊戲化</a:t>
            </a:r>
            <a:endParaRPr/>
          </a:p>
        </p:txBody>
      </p:sp>
      <p:sp>
        <p:nvSpPr>
          <p:cNvPr id="1154" name="Google Shape;1154;p227"/>
          <p:cNvSpPr/>
          <p:nvPr/>
        </p:nvSpPr>
        <p:spPr>
          <a:xfrm>
            <a:off x="412800" y="3497431"/>
            <a:ext cx="1035300" cy="1172700"/>
          </a:xfrm>
          <a:prstGeom prst="wedgeEllipseCallout">
            <a:avLst>
              <a:gd name="adj1" fmla="val 82848"/>
              <a:gd name="adj2" fmla="val -341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回測數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種績效指標</a:t>
            </a:r>
            <a:endParaRPr/>
          </a:p>
        </p:txBody>
      </p:sp>
      <p:sp>
        <p:nvSpPr>
          <p:cNvPr id="1155" name="Google Shape;1155;p227"/>
          <p:cNvSpPr txBox="1">
            <a:spLocks noGrp="1"/>
          </p:cNvSpPr>
          <p:nvPr>
            <p:ph type="sldNum" idx="12"/>
          </p:nvPr>
        </p:nvSpPr>
        <p:spPr>
          <a:xfrm>
            <a:off x="8472458" y="3497413"/>
            <a:ext cx="548700" cy="2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05"/>
          <p:cNvSpPr txBox="1">
            <a:spLocks noGrp="1"/>
          </p:cNvSpPr>
          <p:nvPr>
            <p:ph type="title"/>
          </p:nvPr>
        </p:nvSpPr>
        <p:spPr>
          <a:xfrm>
            <a:off x="1645295" y="301377"/>
            <a:ext cx="58533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rPr lang="zh-TW">
                <a:latin typeface="Helvetica Neue"/>
                <a:ea typeface="Helvetica Neue"/>
                <a:cs typeface="Helvetica Neue"/>
                <a:sym typeface="Helvetica Neue"/>
              </a:rPr>
              <a:t>金融科技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rPr lang="zh-TW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zh-TW">
                <a:solidFill>
                  <a:srgbClr val="C82506"/>
                </a:solidFill>
              </a:rPr>
              <a:t>Fin</a:t>
            </a:r>
            <a:r>
              <a:rPr lang="zh-TW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ancial </a:t>
            </a:r>
            <a:r>
              <a:rPr lang="zh-TW">
                <a:solidFill>
                  <a:srgbClr val="C82506"/>
                </a:solidFill>
              </a:rPr>
              <a:t>Tech</a:t>
            </a:r>
            <a:r>
              <a:rPr lang="zh-TW"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nology)</a:t>
            </a:r>
            <a:endParaRPr/>
          </a:p>
        </p:txBody>
      </p:sp>
      <p:sp>
        <p:nvSpPr>
          <p:cNvPr id="928" name="Google Shape;928;p205"/>
          <p:cNvSpPr txBox="1">
            <a:spLocks noGrp="1"/>
          </p:cNvSpPr>
          <p:nvPr>
            <p:ph type="body" idx="1"/>
          </p:nvPr>
        </p:nvSpPr>
        <p:spPr>
          <a:xfrm>
            <a:off x="1645295" y="2109389"/>
            <a:ext cx="5853300" cy="2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lang="zh-TW"/>
              <a:t>指由</a:t>
            </a:r>
            <a:r>
              <a:rPr lang="zh-TW" b="1">
                <a:solidFill>
                  <a:srgbClr val="0432FF"/>
                </a:solidFill>
              </a:rPr>
              <a:t>技術</a:t>
            </a:r>
            <a:r>
              <a:rPr lang="zh-TW"/>
              <a:t>帶來的</a:t>
            </a:r>
            <a:r>
              <a:rPr lang="zh-TW" b="1" u="sng">
                <a:solidFill>
                  <a:schemeClr val="hlink"/>
                </a:solidFill>
                <a:hlinkClick r:id="rId3"/>
              </a:rPr>
              <a:t>金融創新</a:t>
            </a:r>
            <a:r>
              <a:rPr lang="zh-TW"/>
              <a:t>，在</a:t>
            </a:r>
            <a:r>
              <a:rPr lang="zh-TW"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安全</a:t>
            </a:r>
            <a:r>
              <a:rPr lang="zh-TW"/>
              <a:t>與</a:t>
            </a:r>
            <a:r>
              <a:rPr lang="zh-TW" b="1">
                <a:solidFill>
                  <a:srgbClr val="FF2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合規</a:t>
            </a:r>
            <a:r>
              <a:rPr lang="zh-TW"/>
              <a:t>條件下，使金融服務具有</a:t>
            </a:r>
            <a:r>
              <a:rPr lang="zh-TW"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效率性</a:t>
            </a:r>
            <a:r>
              <a:rPr lang="zh-TW"/>
              <a:t>與</a:t>
            </a:r>
            <a:r>
              <a:rPr lang="zh-TW" b="1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普及性</a:t>
            </a:r>
            <a:r>
              <a:rPr lang="zh-TW"/>
              <a:t>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lang="zh-TW"/>
              <a:t>這些技術包括了互聯網、物聯網、數據分析、人工智能、身份辨識、資安、區塊鏈等等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lang="zh-TW"/>
              <a:t>金融科技也泛指是達到普惠金融所使用的工具，預期將帶來「破壞式的創新」（disruptive innovations）</a:t>
            </a:r>
            <a:endParaRPr/>
          </a:p>
        </p:txBody>
      </p:sp>
      <p:sp>
        <p:nvSpPr>
          <p:cNvPr id="929" name="Google Shape;929;p205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7EBA5A-12C2-8B4E-A11A-2CA3ECDD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20" y="1826821"/>
            <a:ext cx="1625600" cy="565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29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zh-TW" sz="4400" dirty="0">
                <a:latin typeface="Calibri"/>
                <a:ea typeface="Calibri"/>
                <a:cs typeface="Calibri"/>
                <a:sym typeface="Calibri"/>
              </a:rPr>
              <a:t>實作案例</a:t>
            </a:r>
            <a:r>
              <a:rPr lang="en-US" altLang="zh-TW" sz="4400" dirty="0">
                <a:latin typeface="Calibri"/>
                <a:ea typeface="Calibri"/>
                <a:cs typeface="Calibri"/>
                <a:sym typeface="Calibri"/>
              </a:rPr>
              <a:t>(tested 09/25/2021)</a:t>
            </a:r>
            <a:endParaRPr sz="5000" dirty="0"/>
          </a:p>
        </p:txBody>
      </p:sp>
      <p:graphicFrame>
        <p:nvGraphicFramePr>
          <p:cNvPr id="1175" name="Google Shape;1175;p229"/>
          <p:cNvGraphicFramePr/>
          <p:nvPr/>
        </p:nvGraphicFramePr>
        <p:xfrm>
          <a:off x="669727" y="2250684"/>
          <a:ext cx="8160300" cy="2003485"/>
        </p:xfrm>
        <a:graphic>
          <a:graphicData uri="http://schemas.openxmlformats.org/drawingml/2006/table">
            <a:tbl>
              <a:tblPr>
                <a:noFill/>
                <a:tableStyleId>{01D9BA3C-A30C-4983-AD78-1E10827A3073}</a:tableStyleId>
              </a:tblPr>
              <a:tblGrid>
                <a:gridCol w="190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"/>
                        <a:buNone/>
                      </a:pPr>
                      <a:br>
                        <a:rPr lang="zh-TW" sz="17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endParaRPr sz="17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Rtn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Vol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SR~Rtn/Vol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MDD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6.75%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8.57%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20.96%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SPY/IEF/IAU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7.79%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8.57%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0.91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20.76%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SPY/IEF/IAU/BTC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15.11%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13.44%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1.12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18.21%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6" name="Google Shape;1176;p229"/>
          <p:cNvSpPr txBox="1"/>
          <p:nvPr/>
        </p:nvSpPr>
        <p:spPr>
          <a:xfrm>
            <a:off x="669720" y="4419375"/>
            <a:ext cx="8160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SPY: Equity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IEF: Bond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IAU: Gold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BTC: Bitcoin/USD</a:t>
            </a:r>
            <a:endParaRPr sz="180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7" name="Google Shape;1177;p229"/>
          <p:cNvSpPr txBox="1"/>
          <p:nvPr/>
        </p:nvSpPr>
        <p:spPr>
          <a:xfrm>
            <a:off x="361475" y="1369400"/>
            <a:ext cx="8421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9/25/2021. The Economist. 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 dirty="0">
                <a:solidFill>
                  <a:srgbClr val="0097A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it is wise to add bitcoin to an investment portfolio from.</a:t>
            </a:r>
            <a:r>
              <a:rPr lang="zh-TW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1178" name="Google Shape;1178;p22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2231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29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zh-TW" sz="4400" dirty="0">
                <a:latin typeface="Calibri"/>
                <a:ea typeface="Calibri"/>
                <a:cs typeface="Calibri"/>
                <a:sym typeface="Calibri"/>
              </a:rPr>
              <a:t>實作案例</a:t>
            </a:r>
            <a:r>
              <a:rPr lang="en-US" altLang="zh-TW" sz="4400" dirty="0">
                <a:latin typeface="Calibri"/>
                <a:ea typeface="Calibri"/>
                <a:cs typeface="Calibri"/>
                <a:sym typeface="Calibri"/>
              </a:rPr>
              <a:t>(tested 09/05/2022)</a:t>
            </a:r>
            <a:endParaRPr sz="5000" dirty="0"/>
          </a:p>
        </p:txBody>
      </p:sp>
      <p:graphicFrame>
        <p:nvGraphicFramePr>
          <p:cNvPr id="1175" name="Google Shape;1175;p229"/>
          <p:cNvGraphicFramePr/>
          <p:nvPr>
            <p:extLst/>
          </p:nvPr>
        </p:nvGraphicFramePr>
        <p:xfrm>
          <a:off x="669727" y="2250684"/>
          <a:ext cx="8160300" cy="2003485"/>
        </p:xfrm>
        <a:graphic>
          <a:graphicData uri="http://schemas.openxmlformats.org/drawingml/2006/table">
            <a:tbl>
              <a:tblPr>
                <a:noFill/>
                <a:tableStyleId>{01D9BA3C-A30C-4983-AD78-1E10827A3073}</a:tableStyleId>
              </a:tblPr>
              <a:tblGrid>
                <a:gridCol w="190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Helvetica Neue"/>
                        <a:buNone/>
                      </a:pPr>
                      <a:br>
                        <a:rPr lang="zh-TW" sz="1700" u="none" strike="noStrike" cap="non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</a:br>
                      <a:endParaRPr sz="1700" u="none" strike="noStrike" cap="non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Rtn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Vol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SR~Rtn/Vol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MDD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2.83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10.43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</a:t>
                      </a: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23.24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SPY/IEF/IAU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3.69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9.36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</a:t>
                      </a: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39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19.91</a:t>
                      </a:r>
                      <a:r>
                        <a:rPr lang="zh-TW" sz="1700" u="none" strike="noStrike" cap="none" dirty="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zh-TW" sz="1700" u="none" strike="noStrike" cap="none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SPY/IEF/IAU/BTC</a:t>
                      </a:r>
                      <a:endParaRPr sz="1700" u="none" strike="noStrike" cap="none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13.26</a:t>
                      </a:r>
                      <a:r>
                        <a:rPr 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19.18</a:t>
                      </a:r>
                      <a:r>
                        <a:rPr 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0.69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E220C"/>
                        </a:buClr>
                        <a:buSzPts val="1300"/>
                        <a:buFont typeface="Helvetica Neue"/>
                        <a:buNone/>
                      </a:pPr>
                      <a:r>
                        <a:rPr lang="en-US" alt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32.03</a:t>
                      </a:r>
                      <a:r>
                        <a:rPr lang="zh-TW" sz="1700" u="none" strike="noStrike" cap="none" dirty="0">
                          <a:solidFill>
                            <a:srgbClr val="EE22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%</a:t>
                      </a:r>
                      <a:endParaRPr sz="1700" u="none" strike="noStrike" cap="none" dirty="0"/>
                    </a:p>
                  </a:txBody>
                  <a:tcPr marL="35725" marR="35725" marT="26800" marB="268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6" name="Google Shape;1176;p229"/>
          <p:cNvSpPr txBox="1"/>
          <p:nvPr/>
        </p:nvSpPr>
        <p:spPr>
          <a:xfrm>
            <a:off x="669720" y="4419375"/>
            <a:ext cx="8160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</a:pP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SPY: Equity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IEF: Bond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IAU: Gold ETF</a:t>
            </a:r>
            <a:r>
              <a:rPr lang="zh-TW" sz="180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zh-TW" sz="180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BTC: Bitcoin/USD</a:t>
            </a:r>
            <a:endParaRPr sz="180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7" name="Google Shape;1177;p229"/>
          <p:cNvSpPr txBox="1"/>
          <p:nvPr/>
        </p:nvSpPr>
        <p:spPr>
          <a:xfrm>
            <a:off x="361475" y="1369400"/>
            <a:ext cx="8421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9/25/2021. The Economist.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rgbClr val="0097A7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it is wise to add bitcoin to an investment portfolio from.</a:t>
            </a:r>
            <a:r>
              <a:rPr lang="zh-TW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178" name="Google Shape;1178;p229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220200"/>
          </a:xfrm>
          <a:prstGeom prst="rect">
            <a:avLst/>
          </a:prstGeom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969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30"/>
          <p:cNvSpPr txBox="1">
            <a:spLocks noGrp="1"/>
          </p:cNvSpPr>
          <p:nvPr>
            <p:ph type="title"/>
          </p:nvPr>
        </p:nvSpPr>
        <p:spPr>
          <a:xfrm>
            <a:off x="669725" y="234400"/>
            <a:ext cx="6531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</a:pPr>
            <a:r>
              <a:rPr lang="zh-TW" sz="4400">
                <a:latin typeface="Calibri"/>
                <a:ea typeface="Calibri"/>
                <a:cs typeface="Calibri"/>
                <a:sym typeface="Calibri"/>
              </a:rPr>
              <a:t>使用投組大擂台</a:t>
            </a:r>
            <a:endParaRPr sz="5000"/>
          </a:p>
        </p:txBody>
      </p:sp>
      <p:sp>
        <p:nvSpPr>
          <p:cNvPr id="1184" name="Google Shape;1184;p230"/>
          <p:cNvSpPr txBox="1">
            <a:spLocks noGrp="1"/>
          </p:cNvSpPr>
          <p:nvPr>
            <p:ph type="body" idx="1"/>
          </p:nvPr>
        </p:nvSpPr>
        <p:spPr>
          <a:xfrm>
            <a:off x="669725" y="1372950"/>
            <a:ext cx="81102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 fontScale="70000" lnSpcReduction="20000"/>
          </a:bodyPr>
          <a:lstStyle/>
          <a:p>
            <a:pPr marL="292100" lvl="0" indent="-3038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登入網頁 (http://qffers.qf.nthu.edu.tw:8002)</a:t>
            </a:r>
            <a:endParaRPr sz="255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92100" lvl="0" indent="-30384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註冊課程之email與設定密碼</a:t>
            </a:r>
            <a:endParaRPr sz="255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92100" lvl="0" indent="-30384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左側欄點選「建立策略」</a:t>
            </a:r>
            <a:endParaRPr sz="255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92100" lvl="0" indent="-30384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為你的投組取一個名字</a:t>
            </a:r>
            <a:endParaRPr sz="255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292100" lvl="0" indent="-303847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請選擇資產</a:t>
            </a:r>
            <a:endParaRPr sz="2550" dirty="0">
              <a:solidFill>
                <a:schemeClr val="dk1"/>
              </a:solidFill>
            </a:endParaRPr>
          </a:p>
          <a:p>
            <a:pPr marL="292100" lvl="0" indent="-266065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66666"/>
              <a:buFont typeface="Helvetica Neue Light"/>
              <a:buChar char="•"/>
            </a:pPr>
            <a:r>
              <a:rPr lang="zh-TW" sz="255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在「您所參加的課程/競賽」中選擇</a:t>
            </a:r>
            <a:br>
              <a:rPr lang="zh-TW" dirty="0"/>
            </a:br>
            <a:r>
              <a:rPr lang="en-US" alt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Fintech</a:t>
            </a:r>
            <a:r>
              <a:rPr 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（NT</a:t>
            </a:r>
            <a:r>
              <a:rPr lang="en-US" alt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U_CS</a:t>
            </a:r>
            <a:r>
              <a:rPr 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Fall, 202</a:t>
            </a:r>
            <a:r>
              <a:rPr lang="en-US" alt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zh-TW" sz="2642" b="1" dirty="0">
                <a:solidFill>
                  <a:srgbClr val="EE22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）</a:t>
            </a:r>
            <a:endParaRPr sz="2642" b="1" dirty="0">
              <a:solidFill>
                <a:srgbClr val="EE22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5" name="Google Shape;1185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5424" y="1899901"/>
            <a:ext cx="3763249" cy="234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6523" y="234402"/>
            <a:ext cx="1527700" cy="15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230"/>
          <p:cNvSpPr txBox="1">
            <a:spLocks noGrp="1"/>
          </p:cNvSpPr>
          <p:nvPr>
            <p:ph type="sldNum" idx="12"/>
          </p:nvPr>
        </p:nvSpPr>
        <p:spPr>
          <a:xfrm>
            <a:off x="4437983" y="4878958"/>
            <a:ext cx="258900" cy="250800"/>
          </a:xfrm>
          <a:prstGeom prst="rect">
            <a:avLst/>
          </a:prstGeom>
        </p:spPr>
        <p:txBody>
          <a:bodyPr spcFirstLastPara="1" wrap="square" lIns="32750" tIns="32750" rIns="32750" bIns="3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93454-BAED-9F47-A3FC-25E79676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Homework Assignment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EFE04A-DD5B-8143-8D4C-78AA0130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727" y="1236461"/>
            <a:ext cx="7804500" cy="331500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Requirement: at least </a:t>
            </a:r>
            <a:r>
              <a:rPr kumimoji="1" lang="en-US" altLang="zh-TW" dirty="0">
                <a:solidFill>
                  <a:srgbClr val="FF0000"/>
                </a:solidFill>
              </a:rPr>
              <a:t>3 assets </a:t>
            </a:r>
            <a:r>
              <a:rPr kumimoji="1" lang="en-US" altLang="zh-TW" dirty="0"/>
              <a:t>with minimal </a:t>
            </a:r>
            <a:r>
              <a:rPr kumimoji="1" lang="en-US" altLang="zh-TW" dirty="0">
                <a:solidFill>
                  <a:srgbClr val="FF0000"/>
                </a:solidFill>
              </a:rPr>
              <a:t>3-year period</a:t>
            </a:r>
            <a:r>
              <a:rPr kumimoji="1" lang="en-US" altLang="zh-TW" dirty="0"/>
              <a:t>.</a:t>
            </a:r>
          </a:p>
          <a:p>
            <a:r>
              <a:rPr kumimoji="1" lang="en-US" altLang="zh-TW" dirty="0"/>
              <a:t>You may upload asset price data into your portfolio.</a:t>
            </a:r>
          </a:p>
          <a:p>
            <a:r>
              <a:rPr kumimoji="1" lang="en-US" altLang="zh-TW" dirty="0"/>
              <a:t>Construct your portfolios before 24:00, 10/31. No need to turn in anything. (Filled-in comments are favorable.)</a:t>
            </a:r>
          </a:p>
          <a:p>
            <a:r>
              <a:rPr kumimoji="1" lang="en-US" altLang="zh-TW" dirty="0"/>
              <a:t>Evaluation is based on SR.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BF8907-93E2-7147-9BCD-FF9B9B6F84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805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06"/>
          <p:cNvSpPr txBox="1">
            <a:spLocks noGrp="1"/>
          </p:cNvSpPr>
          <p:nvPr>
            <p:ph type="title"/>
          </p:nvPr>
        </p:nvSpPr>
        <p:spPr>
          <a:xfrm>
            <a:off x="0" y="-114300"/>
            <a:ext cx="9144000" cy="1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oppins"/>
              <a:buNone/>
            </a:pPr>
            <a:r>
              <a:rPr lang="zh-TW" sz="4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金融「六大功能」與 FINTECH 的</a:t>
            </a:r>
            <a:br>
              <a:rPr lang="zh-TW" sz="4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zh-TW" sz="41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「十一項創新」</a:t>
            </a:r>
            <a:endParaRPr/>
          </a:p>
        </p:txBody>
      </p:sp>
      <p:sp>
        <p:nvSpPr>
          <p:cNvPr id="935" name="Google Shape;935;p206"/>
          <p:cNvSpPr txBox="1">
            <a:spLocks noGrp="1"/>
          </p:cNvSpPr>
          <p:nvPr>
            <p:ph type="sldNum" idx="12"/>
          </p:nvPr>
        </p:nvSpPr>
        <p:spPr>
          <a:xfrm>
            <a:off x="4456981" y="4868242"/>
            <a:ext cx="21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936" name="Google Shape;936;p206" descr="pastedGraphic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910" y="1506885"/>
            <a:ext cx="3824179" cy="3376072"/>
          </a:xfrm>
          <a:prstGeom prst="rect">
            <a:avLst/>
          </a:prstGeom>
          <a:noFill/>
          <a:ln>
            <a:noFill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07"/>
          <p:cNvSpPr txBox="1">
            <a:spLocks noGrp="1"/>
          </p:cNvSpPr>
          <p:nvPr>
            <p:ph type="title"/>
          </p:nvPr>
        </p:nvSpPr>
        <p:spPr>
          <a:xfrm>
            <a:off x="669727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</a:pPr>
            <a:r>
              <a:rPr lang="zh-TW"/>
              <a:t>WEF: Fintech 領域與創新</a:t>
            </a:r>
            <a:endParaRPr/>
          </a:p>
        </p:txBody>
      </p:sp>
      <p:pic>
        <p:nvPicPr>
          <p:cNvPr id="942" name="Google Shape;942;p207" descr="螢幕快照 2018-01-31 下午1.22.4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347" y="1272481"/>
            <a:ext cx="5063304" cy="338226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207"/>
          <p:cNvSpPr txBox="1">
            <a:spLocks noGrp="1"/>
          </p:cNvSpPr>
          <p:nvPr>
            <p:ph type="sldNum" idx="12"/>
          </p:nvPr>
        </p:nvSpPr>
        <p:spPr>
          <a:xfrm>
            <a:off x="4473439" y="4902398"/>
            <a:ext cx="192300" cy="200100"/>
          </a:xfrm>
          <a:prstGeom prst="rect">
            <a:avLst/>
          </a:prstGeom>
        </p:spPr>
        <p:txBody>
          <a:bodyPr spcFirstLastPara="1" wrap="square" lIns="38100" tIns="38100" rIns="38100" bIns="381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0F7E59-2CF5-4F43-9A1B-BCA24AAC2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4" y="1964993"/>
            <a:ext cx="1625600" cy="565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875" rIns="83800" bIns="418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</a:pPr>
            <a:r>
              <a:rPr lang="zh-TW" sz="3400"/>
              <a:t>Fintech from CFA’s viewpoint</a:t>
            </a:r>
            <a:endParaRPr sz="3400"/>
          </a:p>
        </p:txBody>
      </p:sp>
      <p:sp>
        <p:nvSpPr>
          <p:cNvPr id="949" name="Google Shape;949;p20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875" rIns="83800" bIns="41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</a:pPr>
            <a:r>
              <a:rPr lang="zh-TW">
                <a:solidFill>
                  <a:schemeClr val="dk1"/>
                </a:solidFill>
              </a:rPr>
              <a:t>Technological innovation in the design and delivery of financial services and products. </a:t>
            </a:r>
            <a:endParaRPr>
              <a:solidFill>
                <a:schemeClr val="dk1"/>
              </a:solidFill>
            </a:endParaRPr>
          </a:p>
          <a:p>
            <a:pPr marL="317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</a:pPr>
            <a:endParaRPr/>
          </a:p>
        </p:txBody>
      </p:sp>
      <p:sp>
        <p:nvSpPr>
          <p:cNvPr id="950" name="Google Shape;950;p208"/>
          <p:cNvSpPr txBox="1"/>
          <p:nvPr/>
        </p:nvSpPr>
        <p:spPr>
          <a:xfrm>
            <a:off x="571499" y="2520221"/>
            <a:ext cx="55626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Calibri"/>
              <a:buNone/>
            </a:pPr>
            <a:r>
              <a:rPr lang="zh-TW" sz="2300" b="0" i="0" u="none" strike="noStrike" cap="none">
                <a:solidFill>
                  <a:srgbClr val="96195C"/>
                </a:solidFill>
                <a:latin typeface="Calibri"/>
                <a:ea typeface="Calibri"/>
                <a:cs typeface="Calibri"/>
                <a:sym typeface="Calibri"/>
              </a:rPr>
              <a:t>Big data, Machine learning, Artificial Intelligence</a:t>
            </a:r>
            <a:endParaRPr sz="900"/>
          </a:p>
        </p:txBody>
      </p:sp>
      <p:sp>
        <p:nvSpPr>
          <p:cNvPr id="951" name="Google Shape;951;p208"/>
          <p:cNvSpPr txBox="1"/>
          <p:nvPr/>
        </p:nvSpPr>
        <p:spPr>
          <a:xfrm>
            <a:off x="571499" y="3357916"/>
            <a:ext cx="43596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Calibri"/>
              <a:buNone/>
            </a:pPr>
            <a:r>
              <a:rPr lang="zh-TW" sz="2300" b="0" i="0" u="none" strike="noStrike" cap="none">
                <a:solidFill>
                  <a:srgbClr val="96195C"/>
                </a:solidFill>
                <a:latin typeface="Calibri"/>
                <a:ea typeface="Calibri"/>
                <a:cs typeface="Calibri"/>
                <a:sym typeface="Calibri"/>
              </a:rPr>
              <a:t>Cryptocurrencies and Blockchain</a:t>
            </a:r>
            <a:endParaRPr sz="900"/>
          </a:p>
        </p:txBody>
      </p:sp>
      <p:sp>
        <p:nvSpPr>
          <p:cNvPr id="952" name="Google Shape;952;p208"/>
          <p:cNvSpPr txBox="1"/>
          <p:nvPr/>
        </p:nvSpPr>
        <p:spPr>
          <a:xfrm>
            <a:off x="571499" y="4049537"/>
            <a:ext cx="18066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550" tIns="24550" rIns="24550" bIns="2455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195C"/>
              </a:buClr>
              <a:buSzPts val="2300"/>
              <a:buFont typeface="Calibri"/>
              <a:buNone/>
            </a:pPr>
            <a:r>
              <a:rPr lang="zh-TW" sz="2300" b="0" i="0" u="none" strike="noStrike" cap="none">
                <a:solidFill>
                  <a:srgbClr val="96195C"/>
                </a:solidFill>
                <a:latin typeface="Calibri"/>
                <a:ea typeface="Calibri"/>
                <a:cs typeface="Calibri"/>
                <a:sym typeface="Calibri"/>
              </a:rPr>
              <a:t>Robo Advisor</a:t>
            </a:r>
            <a:endParaRPr sz="900"/>
          </a:p>
        </p:txBody>
      </p:sp>
      <p:pic>
        <p:nvPicPr>
          <p:cNvPr id="953" name="Google Shape;953;p208" descr="影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3903464"/>
            <a:ext cx="1417211" cy="608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208" descr="影像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6802" y="2519896"/>
            <a:ext cx="1229479" cy="608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208" descr="影像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833" y="3219798"/>
            <a:ext cx="1167726" cy="60895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208"/>
          <p:cNvSpPr/>
          <p:nvPr/>
        </p:nvSpPr>
        <p:spPr>
          <a:xfrm>
            <a:off x="1620332" y="2008796"/>
            <a:ext cx="59034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600"/>
              <a:buFont typeface="Calibri"/>
              <a:buNone/>
            </a:pPr>
            <a:r>
              <a:rPr lang="zh-TW" sz="2600" b="1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Fintech Topics in the CFA® Exams </a:t>
            </a:r>
            <a:endParaRPr sz="26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7" name="Google Shape;957;p20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spcFirstLastPara="1" wrap="square" lIns="58925" tIns="29450" rIns="58925" bIns="294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420"/>
              <a:t>金融科技發展軌跡</a:t>
            </a:r>
            <a:endParaRPr sz="3420"/>
          </a:p>
        </p:txBody>
      </p:sp>
      <p:sp>
        <p:nvSpPr>
          <p:cNvPr id="963" name="Google Shape;963;p209"/>
          <p:cNvSpPr txBox="1">
            <a:spLocks noGrp="1"/>
          </p:cNvSpPr>
          <p:nvPr>
            <p:ph type="body" idx="1"/>
          </p:nvPr>
        </p:nvSpPr>
        <p:spPr>
          <a:xfrm>
            <a:off x="311700" y="1197625"/>
            <a:ext cx="7851300" cy="34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從歐美發跡的金融科技公司針對單一痛點，透過不斷的優化，發展成獨角獸公司。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很幸運的是金融科技通過了百年疫情極端風險的考驗，在疫情期間隨著數位使用的狂潮，被推入上市階段，甚至以</a:t>
            </a:r>
            <a:r>
              <a:rPr lang="zh-TW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</a:t>
            </a:r>
            <a:r>
              <a:rPr lang="zh-TW" sz="2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的形式，一波波搶佔金融這塊還不斷在全球擴張的大餅。</a:t>
            </a:r>
            <a:endParaRPr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4" name="Google Shape;964;p2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金融創新的最大風險(I): </a:t>
            </a:r>
            <a:r>
              <a:rPr lang="zh-TW" sz="3400">
                <a:latin typeface="Arimo"/>
                <a:ea typeface="Arimo"/>
                <a:cs typeface="Arimo"/>
                <a:sym typeface="Arimo"/>
              </a:rPr>
              <a:t>監理風險</a:t>
            </a:r>
            <a:endParaRPr sz="3400"/>
          </a:p>
        </p:txBody>
      </p:sp>
      <p:sp>
        <p:nvSpPr>
          <p:cNvPr id="970" name="Google Shape;970;p2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7480200" cy="32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EE220C"/>
                </a:solidFill>
              </a:rPr>
              <a:t>中心化金融</a:t>
            </a:r>
            <a:endParaRPr sz="1900">
              <a:solidFill>
                <a:srgbClr val="EE220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對比於中國特色以大型科技公司為主的幾家集中化的金融科技帝國，歐美則是由分散化的眾多小型金融科技公司不斷竄起，後來採用合縱連橫的方式擴大服務的項目。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chemeClr val="dk1"/>
                </a:solidFill>
              </a:rPr>
              <a:t>雖然都是使用數位化的工具，但由於結構不同，產生</a:t>
            </a:r>
            <a:r>
              <a:rPr lang="zh-TW" sz="1900">
                <a:solidFill>
                  <a:srgbClr val="EE220C"/>
                </a:solidFill>
              </a:rPr>
              <a:t>社會影響(social impact)</a:t>
            </a:r>
            <a:r>
              <a:rPr lang="zh-TW" sz="1900">
                <a:solidFill>
                  <a:schemeClr val="dk1"/>
                </a:solidFill>
              </a:rPr>
              <a:t>的程度不同，所面臨的挑戰自然不同，更導致政治管制大大不同。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71" name="Google Shape;971;p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金融創新的最大風險(II): </a:t>
            </a:r>
            <a:r>
              <a:rPr lang="zh-TW" sz="3400">
                <a:latin typeface="Arimo"/>
                <a:ea typeface="Arimo"/>
                <a:cs typeface="Arimo"/>
                <a:sym typeface="Arimo"/>
              </a:rPr>
              <a:t>監理風險</a:t>
            </a:r>
            <a:endParaRPr sz="3400"/>
          </a:p>
        </p:txBody>
      </p:sp>
      <p:sp>
        <p:nvSpPr>
          <p:cNvPr id="977" name="Google Shape;977;p2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去中心化金融：加密貨幣數位資產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78" name="Google Shape;97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50" y="2021775"/>
            <a:ext cx="2601623" cy="25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450" y="2248525"/>
            <a:ext cx="3476350" cy="22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1894</Words>
  <Application>Microsoft Macintosh PowerPoint</Application>
  <PresentationFormat>如螢幕大小 (16:9)</PresentationFormat>
  <Paragraphs>232</Paragraphs>
  <Slides>33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33</vt:i4>
      </vt:variant>
    </vt:vector>
  </HeadingPairs>
  <TitlesOfParts>
    <vt:vector size="62" baseType="lpstr">
      <vt:lpstr>微軟正黑體</vt:lpstr>
      <vt:lpstr>微軟正黑體</vt:lpstr>
      <vt:lpstr>新細明體</vt:lpstr>
      <vt:lpstr>Quattrocento Sans</vt:lpstr>
      <vt:lpstr>Arial</vt:lpstr>
      <vt:lpstr>Arimo</vt:lpstr>
      <vt:lpstr>Avenir</vt:lpstr>
      <vt:lpstr>Avenir Medium</vt:lpstr>
      <vt:lpstr>Calibri</vt:lpstr>
      <vt:lpstr>Calibri Light</vt:lpstr>
      <vt:lpstr>Futura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Poppins</vt:lpstr>
      <vt:lpstr>Times New Roman</vt:lpstr>
      <vt:lpstr>Simple Light</vt:lpstr>
      <vt:lpstr>1_White</vt:lpstr>
      <vt:lpstr>2_White</vt:lpstr>
      <vt:lpstr>Office Theme</vt:lpstr>
      <vt:lpstr>7_White</vt:lpstr>
      <vt:lpstr>White</vt:lpstr>
      <vt:lpstr>Office 佈景主題</vt:lpstr>
      <vt:lpstr>White</vt:lpstr>
      <vt:lpstr>1_Office 佈景主題</vt:lpstr>
      <vt:lpstr>4_White</vt:lpstr>
      <vt:lpstr>金融科技發展與實務</vt:lpstr>
      <vt:lpstr>Outline</vt:lpstr>
      <vt:lpstr>金融科技 (Financial Technology)</vt:lpstr>
      <vt:lpstr>金融「六大功能」與 FINTECH 的 「十一項創新」</vt:lpstr>
      <vt:lpstr>WEF: Fintech 領域與創新</vt:lpstr>
      <vt:lpstr>Fintech from CFA’s viewpoint</vt:lpstr>
      <vt:lpstr>金融科技發展軌跡</vt:lpstr>
      <vt:lpstr>金融創新的最大風險(I): 監理風險</vt:lpstr>
      <vt:lpstr>金融創新的最大風險(II): 監理風險</vt:lpstr>
      <vt:lpstr>台灣金融科技發展</vt:lpstr>
      <vt:lpstr>PowerPoint 簡報</vt:lpstr>
      <vt:lpstr>純網銀的「鯰魚效應」(I): 先是私人金融機構，其次才是公股機構  發展模式： 傳統：「先轉型」成功，內部效率性提升後，才能夠在精實的數位基礎「後創新」 新興：平台經濟模式，乃是由不同的平台服務串連出金融生態圈 </vt:lpstr>
      <vt:lpstr>純網銀的「鯰魚效應」(II): 促進數位金融業務</vt:lpstr>
      <vt:lpstr>Is it possible to have a fintech unicorn from Taiwan?  What are the charllenges?</vt:lpstr>
      <vt:lpstr>正在進行的...DeFi未來(I)</vt:lpstr>
      <vt:lpstr>正在進行的...DeFi未來(II)</vt:lpstr>
      <vt:lpstr>Case Study:  AIoT 在保險上的應用</vt:lpstr>
      <vt:lpstr>物聯網 (IoT) 保險市場現況與預估</vt:lpstr>
      <vt:lpstr>PowerPoint 簡報</vt:lpstr>
      <vt:lpstr>PowerPoint 簡報</vt:lpstr>
      <vt:lpstr>PowerPoint 簡報</vt:lpstr>
      <vt:lpstr>DV影像分析—偵測碰撞</vt:lpstr>
      <vt:lpstr>AI 碰撞物體辨識</vt:lpstr>
      <vt:lpstr>AI 預測事故嚴重程度</vt:lpstr>
      <vt:lpstr>AI發展利基點與風險</vt:lpstr>
      <vt:lpstr>可信任AI管理機制</vt:lpstr>
      <vt:lpstr>結論</vt:lpstr>
      <vt:lpstr>HW：社群投資投組大擂台 http://qffers.qf.nthu.edu.tw:8002</vt:lpstr>
      <vt:lpstr>PowerPoint 簡報</vt:lpstr>
      <vt:lpstr>實作案例(tested 09/25/2021)</vt:lpstr>
      <vt:lpstr>實作案例(tested 09/05/2022)</vt:lpstr>
      <vt:lpstr>使用投組大擂台</vt:lpstr>
      <vt:lpstr>Homework Assignment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金融科技發展與實務</dc:title>
  <cp:lastModifiedBy>Microsoft Office User</cp:lastModifiedBy>
  <cp:revision>8</cp:revision>
  <dcterms:modified xsi:type="dcterms:W3CDTF">2022-10-11T22:12:52Z</dcterms:modified>
</cp:coreProperties>
</file>